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551" r:id="rId4"/>
  </p:sldMasterIdLst>
  <p:notesMasterIdLst>
    <p:notesMasterId r:id="rId67"/>
  </p:notesMasterIdLst>
  <p:handoutMasterIdLst>
    <p:handoutMasterId r:id="rId68"/>
  </p:handoutMasterIdLst>
  <p:sldIdLst>
    <p:sldId id="4474" r:id="rId5"/>
    <p:sldId id="4475" r:id="rId6"/>
    <p:sldId id="4483" r:id="rId7"/>
    <p:sldId id="2066" r:id="rId8"/>
    <p:sldId id="1908" r:id="rId9"/>
    <p:sldId id="1909" r:id="rId10"/>
    <p:sldId id="2082" r:id="rId11"/>
    <p:sldId id="4482" r:id="rId12"/>
    <p:sldId id="4497" r:id="rId13"/>
    <p:sldId id="4504" r:id="rId14"/>
    <p:sldId id="4519" r:id="rId15"/>
    <p:sldId id="4479" r:id="rId16"/>
    <p:sldId id="4477" r:id="rId17"/>
    <p:sldId id="2091" r:id="rId18"/>
    <p:sldId id="4498" r:id="rId19"/>
    <p:sldId id="4505" r:id="rId20"/>
    <p:sldId id="4520" r:id="rId21"/>
    <p:sldId id="4480" r:id="rId22"/>
    <p:sldId id="1910" r:id="rId23"/>
    <p:sldId id="4499" r:id="rId24"/>
    <p:sldId id="4478" r:id="rId25"/>
    <p:sldId id="4486" r:id="rId26"/>
    <p:sldId id="4506" r:id="rId27"/>
    <p:sldId id="4517" r:id="rId28"/>
    <p:sldId id="4507" r:id="rId29"/>
    <p:sldId id="4487" r:id="rId30"/>
    <p:sldId id="4481" r:id="rId31"/>
    <p:sldId id="4521" r:id="rId32"/>
    <p:sldId id="281" r:id="rId33"/>
    <p:sldId id="1891" r:id="rId34"/>
    <p:sldId id="1903" r:id="rId35"/>
    <p:sldId id="1875" r:id="rId36"/>
    <p:sldId id="4500" r:id="rId37"/>
    <p:sldId id="4493" r:id="rId38"/>
    <p:sldId id="4494" r:id="rId39"/>
    <p:sldId id="4495" r:id="rId40"/>
    <p:sldId id="4496" r:id="rId41"/>
    <p:sldId id="4508" r:id="rId42"/>
    <p:sldId id="4509" r:id="rId43"/>
    <p:sldId id="4522" r:id="rId44"/>
    <p:sldId id="4501" r:id="rId45"/>
    <p:sldId id="4529" r:id="rId46"/>
    <p:sldId id="4511" r:id="rId47"/>
    <p:sldId id="4512" r:id="rId48"/>
    <p:sldId id="4513" r:id="rId49"/>
    <p:sldId id="4523" r:id="rId50"/>
    <p:sldId id="4502" r:id="rId51"/>
    <p:sldId id="4488" r:id="rId52"/>
    <p:sldId id="4489" r:id="rId53"/>
    <p:sldId id="4530" r:id="rId54"/>
    <p:sldId id="4490" r:id="rId55"/>
    <p:sldId id="4516" r:id="rId56"/>
    <p:sldId id="4492" r:id="rId57"/>
    <p:sldId id="4514" r:id="rId58"/>
    <p:sldId id="4503" r:id="rId59"/>
    <p:sldId id="4518" r:id="rId60"/>
    <p:sldId id="4526" r:id="rId61"/>
    <p:sldId id="4524" r:id="rId62"/>
    <p:sldId id="4527" r:id="rId63"/>
    <p:sldId id="4528" r:id="rId64"/>
    <p:sldId id="4525" r:id="rId65"/>
    <p:sldId id="4476" r:id="rId66"/>
  </p:sldIdLst>
  <p:sldSz cx="12436475" cy="6994525"/>
  <p:notesSz cx="7010400" cy="92964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928" userDrawn="1">
          <p15:clr>
            <a:srgbClr val="A4A3A4"/>
          </p15:clr>
        </p15:guide>
        <p15:guide id="2" pos="2208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7" name="Jasper Hedegaard Bojsen" initials="JHB" lastIdx="2" clrIdx="7">
    <p:extLst>
      <p:ext uri="{19B8F6BF-5375-455C-9EA6-DF929625EA0E}">
        <p15:presenceInfo xmlns:p15="http://schemas.microsoft.com/office/powerpoint/2012/main" userId="S::jasperhb@microsoft.com::e917db92-6445-433e-ac97-2eab88ce737d" providerId="AD"/>
      </p:ext>
    </p:extLst>
  </p:cmAuthor>
  <p:cmAuthor id="1" name="Mary Feil-Jacobs" initials="MFJ" lastIdx="43" clrIdx="1"/>
  <p:cmAuthor id="8" name="Gordon Macdonald" initials="GM" lastIdx="10" clrIdx="8">
    <p:extLst>
      <p:ext uri="{19B8F6BF-5375-455C-9EA6-DF929625EA0E}">
        <p15:presenceInfo xmlns:p15="http://schemas.microsoft.com/office/powerpoint/2012/main" userId="419a06e8ae266e15" providerId="Windows Live"/>
      </p:ext>
    </p:extLst>
  </p:cmAuthor>
  <p:cmAuthor id="2" name="Monica Lueder" initials="ML" lastIdx="22" clrIdx="2"/>
  <p:cmAuthor id="3" name="Mary Feil-Jacobs" initials="MF" lastIdx="22" clrIdx="3"/>
  <p:cmAuthor id="4" name="Angela Powell" initials="AP" lastIdx="9" clrIdx="4">
    <p:extLst>
      <p:ext uri="{19B8F6BF-5375-455C-9EA6-DF929625EA0E}">
        <p15:presenceInfo xmlns:p15="http://schemas.microsoft.com/office/powerpoint/2012/main" userId="cf7d67635d593fc2" providerId="Windows Live"/>
      </p:ext>
    </p:extLst>
  </p:cmAuthor>
  <p:cmAuthor id="5" name="Andrew Cook" initials="AC" lastIdx="7" clrIdx="5">
    <p:extLst>
      <p:ext uri="{19B8F6BF-5375-455C-9EA6-DF929625EA0E}">
        <p15:presenceInfo xmlns:p15="http://schemas.microsoft.com/office/powerpoint/2012/main" userId="S-1-5-21-2127521184-1604012920-1887927527-2644137" providerId="AD"/>
      </p:ext>
    </p:extLst>
  </p:cmAuthor>
  <p:cmAuthor id="6" name="Olga Masek" initials="OM" lastIdx="13" clrIdx="6">
    <p:extLst>
      <p:ext uri="{19B8F6BF-5375-455C-9EA6-DF929625EA0E}">
        <p15:presenceInfo xmlns:p15="http://schemas.microsoft.com/office/powerpoint/2012/main" userId="S-1-5-21-2127521184-1604012920-1887927527-1660900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C80F"/>
    <a:srgbClr val="FF9933"/>
    <a:srgbClr val="000000"/>
    <a:srgbClr val="505050"/>
    <a:srgbClr val="49635D"/>
    <a:srgbClr val="2C3C38"/>
    <a:srgbClr val="F2F2F2"/>
    <a:srgbClr val="008272"/>
    <a:srgbClr val="B3FFF6"/>
    <a:srgbClr val="F7D5C9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25610" autoAdjust="0"/>
    <p:restoredTop sz="94660"/>
  </p:normalViewPr>
  <p:slideViewPr>
    <p:cSldViewPr snapToGrid="0">
      <p:cViewPr varScale="1">
        <p:scale>
          <a:sx n="76" d="100"/>
          <a:sy n="76" d="100"/>
        </p:scale>
        <p:origin x="226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61" d="100"/>
          <a:sy n="61" d="100"/>
        </p:scale>
        <p:origin x="3139" y="72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commentAuthors" Target="commentAuthor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" Type="http://schemas.openxmlformats.org/officeDocument/2006/relationships/slide" Target="slides/slide3.xml"/><Relationship Id="rId71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7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r>
              <a:rPr lang="en-US" dirty="0">
                <a:latin typeface="Segoe UI" pitchFamily="34" charset="0"/>
              </a:rPr>
              <a:t>Power BI Dev Camp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r>
              <a:rPr lang="en-US" dirty="0">
                <a:latin typeface="Segoe UI" pitchFamily="34" charset="0"/>
              </a:rPr>
              <a:t>8/27/2020</a:t>
            </a: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831580"/>
            <a:ext cx="6052312" cy="361897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marL="582359" indent="0" algn="l">
              <a:defRPr sz="1200"/>
            </a:lvl1pPr>
          </a:lstStyle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CE60099-03E7-4FA1-8A7F-E6E6CFB0F855}" type="datetime8">
              <a:rPr lang="en-US" smtClean="0"/>
              <a:t>8/27/2020 10:20 AM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6040627" y="8829967"/>
            <a:ext cx="96815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6466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2444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42888" y="479425"/>
            <a:ext cx="6829425" cy="384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45807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42888" y="479425"/>
            <a:ext cx="6829425" cy="384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67470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6">
            <a:extLst>
              <a:ext uri="{FF2B5EF4-FFF2-40B4-BE49-F238E27FC236}">
                <a16:creationId xmlns:a16="http://schemas.microsoft.com/office/drawing/2014/main" id="{1C8B02FA-354D-43D3-8580-ADA122EBA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239464" cy="553998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C77C8461-B493-4219-963C-CB09253890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378083"/>
            <a:ext cx="11239464" cy="174919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27013" indent="-227013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2800"/>
            </a:lvl1pPr>
            <a:lvl2pPr marL="461963" indent="-230188">
              <a:lnSpc>
                <a:spcPts val="3200"/>
              </a:lnSpc>
              <a:buFont typeface="Arial" panose="020B0604020202020204" pitchFamily="34" charset="0"/>
              <a:buChar char="•"/>
              <a:defRPr sz="2400"/>
            </a:lvl2pPr>
            <a:lvl3pPr marL="466209" indent="0">
              <a:lnSpc>
                <a:spcPts val="2400"/>
              </a:lnSpc>
              <a:buNone/>
              <a:defRPr sz="1800" b="1">
                <a:solidFill>
                  <a:srgbClr val="002060"/>
                </a:solidFill>
                <a:latin typeface="Lucida Console" panose="020B0609040504020204" pitchFamily="49" charset="0"/>
              </a:defRPr>
            </a:lvl3pPr>
            <a:lvl4pPr marL="519113" indent="0"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931863" indent="-412750"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3950816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9649231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6952" y="2355796"/>
            <a:ext cx="3245833" cy="387798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41842" y="2355794"/>
            <a:ext cx="7400340" cy="369332"/>
          </a:xfrm>
          <a:prstGeom prst="rect">
            <a:avLst/>
          </a:prstGeom>
        </p:spPr>
        <p:txBody>
          <a:bodyPr anchor="t"/>
          <a:lstStyle>
            <a:lvl1pPr marL="0" indent="0">
              <a:spcAft>
                <a:spcPts val="816"/>
              </a:spcAft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96951" y="2059499"/>
            <a:ext cx="3245920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441842" y="2059499"/>
            <a:ext cx="7400340" cy="0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45795E6-DA04-4B01-9122-70B2FFF070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6951" y="2059499"/>
            <a:ext cx="3245920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0AFC0C9-9805-458D-A442-FD9084915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441841" y="2059499"/>
            <a:ext cx="7400340" cy="0"/>
          </a:xfrm>
          <a:prstGeom prst="line">
            <a:avLst/>
          </a:prstGeom>
          <a:ln w="19050">
            <a:solidFill>
              <a:schemeClr val="bg1">
                <a:lumMod val="75000"/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787448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pos="2376">
          <p15:clr>
            <a:srgbClr val="5ACBF0"/>
          </p15:clr>
        </p15:guide>
        <p15:guide id="32" orient="horz" pos="1455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1D2F9142-6251-4BB1-B90A-DAFD69D513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4162" y="4944165"/>
            <a:ext cx="9801726" cy="683264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/>
              <a:t>Author name</a:t>
            </a:r>
          </a:p>
          <a:p>
            <a:pPr lvl="1"/>
            <a:r>
              <a:rPr lang="en-US"/>
              <a:t>Date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AABBF63-5EE7-4625-A83E-A114729508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5560" y="3090314"/>
            <a:ext cx="9823498" cy="1828800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chemeClr val="accent5"/>
                </a:solidFill>
              </a:defRPr>
            </a:lvl1pPr>
          </a:lstStyle>
          <a:p>
            <a:r>
              <a:rPr lang="en-US"/>
              <a:t>Microsoft 365</a:t>
            </a:r>
            <a:br>
              <a:rPr lang="en-US"/>
            </a:br>
            <a:r>
              <a:rPr lang="en-US"/>
              <a:t>title or event name</a:t>
            </a:r>
          </a:p>
        </p:txBody>
      </p:sp>
    </p:spTree>
    <p:extLst>
      <p:ext uri="{BB962C8B-B14F-4D97-AF65-F5344CB8AC3E}">
        <p14:creationId xmlns:p14="http://schemas.microsoft.com/office/powerpoint/2010/main" val="12293624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960438"/>
            <a:ext cx="7604124" cy="3629025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spc="-50" baseline="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8419269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135E9C6E-449A-4817-85CC-F95B5FE42256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160838" y="0"/>
            <a:ext cx="8275637" cy="6994525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algn="ctr">
              <a:defRPr/>
            </a:lvl1pPr>
          </a:lstStyle>
          <a:p>
            <a:r>
              <a:rPr lang="en-US"/>
              <a:t>Place Image Here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474019-F28F-4D82-8526-2A17246A9B6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9747" y="262441"/>
            <a:ext cx="2311755" cy="58052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839DF1C3-5AEF-45F6-B7A9-64EF29BBFA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3848" y="960438"/>
            <a:ext cx="3300460" cy="2138940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3200" strike="noStrike" spc="-5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Microsoft 365</a:t>
            </a:r>
            <a:br>
              <a:rPr lang="en-US"/>
            </a:br>
            <a:r>
              <a:rPr lang="en-US"/>
              <a:t>title or event name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1CBD56B1-C0C9-4444-88C4-D838CFE41F0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4162" y="3099378"/>
            <a:ext cx="3272338" cy="3448742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/>
              <a:t>Author name</a:t>
            </a:r>
          </a:p>
          <a:p>
            <a:pPr lvl="1"/>
            <a:r>
              <a:rPr lang="en-US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22826684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 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15F38AD-64EA-4B26-B7D3-C2F05493206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0191069-9A1B-4D96-B56B-775F6023B787}"/>
              </a:ext>
            </a:extLst>
          </p:cNvPr>
          <p:cNvSpPr/>
          <p:nvPr userDrawn="1"/>
        </p:nvSpPr>
        <p:spPr bwMode="auto">
          <a:xfrm>
            <a:off x="0" y="0"/>
            <a:ext cx="12436475" cy="6994525"/>
          </a:xfrm>
          <a:prstGeom prst="rect">
            <a:avLst/>
          </a:prstGeom>
          <a:gradFill>
            <a:gsLst>
              <a:gs pos="0">
                <a:srgbClr val="000000">
                  <a:alpha val="15000"/>
                </a:srgbClr>
              </a:gs>
              <a:gs pos="100000">
                <a:srgbClr val="1A1A1A">
                  <a:alpha val="0"/>
                </a:srgbClr>
              </a:gs>
            </a:gsLst>
            <a:lin ang="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A784868-C8AF-4D99-9BD8-43CBB496184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9747" y="262290"/>
            <a:ext cx="2311755" cy="580522"/>
          </a:xfrm>
          <a:prstGeom prst="rect">
            <a:avLst/>
          </a:prstGeom>
        </p:spPr>
      </p:pic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718C12CA-FF1E-41F6-84F9-03ED0B84EF2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4162" y="4944165"/>
            <a:ext cx="9795376" cy="683264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/>
              <a:t>Author name</a:t>
            </a:r>
          </a:p>
          <a:p>
            <a:pPr lvl="1"/>
            <a:r>
              <a:rPr lang="en-US"/>
              <a:t>Date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06A627AC-F0E8-4823-99FD-AD035C641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5560" y="3090314"/>
            <a:ext cx="9853978" cy="1828800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Microsoft 365</a:t>
            </a:r>
            <a:br>
              <a:rPr lang="en-US"/>
            </a:br>
            <a:r>
              <a:rPr lang="en-US"/>
              <a:t>title or event name</a:t>
            </a:r>
          </a:p>
        </p:txBody>
      </p:sp>
    </p:spTree>
    <p:extLst>
      <p:ext uri="{BB962C8B-B14F-4D97-AF65-F5344CB8AC3E}">
        <p14:creationId xmlns:p14="http://schemas.microsoft.com/office/powerpoint/2010/main" val="36366006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3877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B7A288-CDAC-4184-9F73-137C95F5E64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95916" y="1463669"/>
            <a:ext cx="5316270" cy="14157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EC22105-78D6-4753-94FA-3DA949361A9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517814" y="1463669"/>
            <a:ext cx="5324366" cy="14157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6A123D-3A27-499F-9210-3E0D7CED39C6}"/>
              </a:ext>
            </a:extLst>
          </p:cNvPr>
          <p:cNvSpPr txBox="1"/>
          <p:nvPr/>
        </p:nvSpPr>
        <p:spPr>
          <a:xfrm>
            <a:off x="12603479" y="-208004"/>
            <a:ext cx="600100" cy="16009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20" dirty="0">
                <a:solidFill>
                  <a:srgbClr val="A3A3A3"/>
                </a:solidFill>
              </a:rPr>
              <a:t>ELT layout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151078-E284-4168-BEE4-74B2FCC82C7B}"/>
              </a:ext>
            </a:extLst>
          </p:cNvPr>
          <p:cNvSpPr txBox="1"/>
          <p:nvPr userDrawn="1"/>
        </p:nvSpPr>
        <p:spPr>
          <a:xfrm>
            <a:off x="12603479" y="-208004"/>
            <a:ext cx="600100" cy="16009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2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9063814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239464" cy="553998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8263" y="1378083"/>
            <a:ext cx="11239464" cy="189282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 typeface="Arial" panose="020B0604020202020204" pitchFamily="34" charset="0"/>
              <a:buNone/>
              <a:defRPr sz="2800"/>
            </a:lvl1pPr>
            <a:lvl2pPr marL="231775" indent="0">
              <a:lnSpc>
                <a:spcPct val="150000"/>
              </a:lnSpc>
              <a:buFont typeface="Arial" panose="020B0604020202020204" pitchFamily="34" charset="0"/>
              <a:buNone/>
              <a:defRPr sz="2400"/>
            </a:lvl2pPr>
            <a:lvl3pPr marL="466209" indent="0">
              <a:lnSpc>
                <a:spcPct val="150000"/>
              </a:lnSpc>
              <a:buNone/>
              <a:defRPr sz="1800" b="1">
                <a:solidFill>
                  <a:srgbClr val="002060"/>
                </a:solidFill>
                <a:latin typeface="Lucida Console" panose="020B0609040504020204" pitchFamily="49" charset="0"/>
              </a:defRPr>
            </a:lvl3pPr>
            <a:lvl4pPr marL="519113" indent="0"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931863" indent="-412750"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0113011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B458F08C-E145-410B-B71F-F971408D4F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49"/>
          <a:stretch/>
        </p:blipFill>
        <p:spPr>
          <a:xfrm>
            <a:off x="12539569" y="0"/>
            <a:ext cx="682920" cy="6994525"/>
          </a:xfrm>
          <a:prstGeom prst="rect">
            <a:avLst/>
          </a:prstGeom>
        </p:spPr>
      </p:pic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699A560D-F2FE-428C-A24D-30E7600CC7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Power BI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B656FDB8-E599-4E21-8C4B-B6B18B8B4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61EEDDA4-2C6D-4AEE-A2CD-B6768DE3C1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2168" y="1238477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81724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64" r:id="rId1"/>
    <p:sldLayoutId id="2147484567" r:id="rId2"/>
    <p:sldLayoutId id="2147484565" r:id="rId3"/>
    <p:sldLayoutId id="2147484553" r:id="rId4"/>
    <p:sldLayoutId id="2147484563" r:id="rId5"/>
    <p:sldLayoutId id="2147484554" r:id="rId6"/>
    <p:sldLayoutId id="2147484555" r:id="rId7"/>
    <p:sldLayoutId id="2147484566" r:id="rId8"/>
    <p:sldLayoutId id="2147484568" r:id="rId9"/>
  </p:sldLayoutIdLst>
  <p:transition>
    <p:fade/>
  </p:transition>
  <p:hf sldNum="0" hdr="0" dt="0"/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28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400" kern="1200" spc="-50" baseline="0">
          <a:solidFill>
            <a:schemeClr val="tx1"/>
          </a:solidFill>
          <a:latin typeface="+mj-lt"/>
          <a:ea typeface="+mn-ea"/>
          <a:cs typeface="+mn-cs"/>
        </a:defRPr>
      </a:lvl1pPr>
      <a:lvl2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800" kern="1200" spc="0" baseline="0">
          <a:solidFill>
            <a:schemeClr val="tx2"/>
          </a:solidFill>
          <a:latin typeface="+mj-lt"/>
          <a:ea typeface="+mn-ea"/>
          <a:cs typeface="+mn-cs"/>
        </a:defRPr>
      </a:lvl3pPr>
      <a:lvl4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8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200" b="1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331854" indent="0" algn="l" defTabSz="932742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32742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 typeface="Arial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1" pos="1349" userDrawn="1">
          <p15:clr>
            <a:srgbClr val="C35EA4"/>
          </p15:clr>
        </p15:guide>
        <p15:guide id="32" pos="1528" userDrawn="1">
          <p15:clr>
            <a:srgbClr val="C35EA4"/>
          </p15:clr>
        </p15:guide>
        <p15:guide id="33" pos="2621" userDrawn="1">
          <p15:clr>
            <a:srgbClr val="C35EA4"/>
          </p15:clr>
        </p15:guide>
        <p15:guide id="34" pos="2765" userDrawn="1">
          <p15:clr>
            <a:srgbClr val="C35EA4"/>
          </p15:clr>
        </p15:guide>
        <p15:guide id="35" pos="3854" userDrawn="1">
          <p15:clr>
            <a:srgbClr val="C35EA4"/>
          </p15:clr>
        </p15:guide>
        <p15:guide id="36" pos="4003" userDrawn="1">
          <p15:clr>
            <a:srgbClr val="C35EA4"/>
          </p15:clr>
        </p15:guide>
        <p15:guide id="37" pos="5083" userDrawn="1">
          <p15:clr>
            <a:srgbClr val="C35EA4"/>
          </p15:clr>
        </p15:guide>
        <p15:guide id="38" pos="5230" userDrawn="1">
          <p15:clr>
            <a:srgbClr val="C35EA4"/>
          </p15:clr>
        </p15:guide>
        <p15:guide id="39" pos="6323" userDrawn="1">
          <p15:clr>
            <a:srgbClr val="C35EA4"/>
          </p15:clr>
        </p15:guide>
        <p15:guide id="40" pos="6469" userDrawn="1">
          <p15:clr>
            <a:srgbClr val="C35EA4"/>
          </p15:clr>
        </p15:guide>
        <p15:guide id="41" pos="293" userDrawn="1">
          <p15:clr>
            <a:srgbClr val="F26B43"/>
          </p15:clr>
        </p15:guide>
        <p15:guide id="42" pos="7565" userDrawn="1">
          <p15:clr>
            <a:srgbClr val="F26B43"/>
          </p15:clr>
        </p15:guide>
        <p15:guide id="43" orient="horz" pos="751" userDrawn="1">
          <p15:clr>
            <a:srgbClr val="5ACBF0"/>
          </p15:clr>
        </p15:guide>
        <p15:guide id="44" orient="horz" pos="1387" userDrawn="1">
          <p15:clr>
            <a:srgbClr val="5ACBF0"/>
          </p15:clr>
        </p15:guide>
        <p15:guide id="45" orient="horz" pos="605" userDrawn="1">
          <p15:clr>
            <a:srgbClr val="5ACBF0"/>
          </p15:clr>
        </p15:guide>
        <p15:guide id="46" orient="horz" pos="1514" userDrawn="1">
          <p15:clr>
            <a:srgbClr val="5ACBF0"/>
          </p15:clr>
        </p15:guide>
        <p15:guide id="47" orient="horz" pos="2130" userDrawn="1">
          <p15:clr>
            <a:srgbClr val="5ACBF0"/>
          </p15:clr>
        </p15:guide>
        <p15:guide id="48" orient="horz" pos="2299" userDrawn="1">
          <p15:clr>
            <a:srgbClr val="5ACBF0"/>
          </p15:clr>
        </p15:guide>
        <p15:guide id="49" orient="horz" pos="283" userDrawn="1">
          <p15:clr>
            <a:srgbClr val="F26B43"/>
          </p15:clr>
        </p15:guide>
        <p15:guide id="50" orient="horz" pos="4120" userDrawn="1">
          <p15:clr>
            <a:srgbClr val="F26B43"/>
          </p15:clr>
        </p15:guide>
        <p15:guide id="51" orient="horz" pos="2891" userDrawn="1">
          <p15:clr>
            <a:srgbClr val="5ACBF0"/>
          </p15:clr>
        </p15:guide>
        <p15:guide id="52" orient="horz" pos="3019" userDrawn="1">
          <p15:clr>
            <a:srgbClr val="5ACBF0"/>
          </p15:clr>
        </p15:guide>
        <p15:guide id="53" orient="horz" pos="3643" userDrawn="1">
          <p15:clr>
            <a:srgbClr val="5ACBF0"/>
          </p15:clr>
        </p15:guide>
        <p15:guide id="54" orient="horz" pos="3763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dotnet.microsoft.com/download" TargetMode="Externa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zureAD/microsoft-identity-web/wiki" TargetMode="Externa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powerbidevcamp.net/" TargetMode="Externa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PowerBiDevCamp/NetCore-UserOwnsData" TargetMode="Externa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github.com/PowerBiDevCamp/NetCore-UserOwnsData-Tutorial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C80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6"/>
          <p:cNvSpPr>
            <a:spLocks noGrp="1"/>
          </p:cNvSpPr>
          <p:nvPr>
            <p:ph type="title"/>
          </p:nvPr>
        </p:nvSpPr>
        <p:spPr>
          <a:xfrm>
            <a:off x="539110" y="2947346"/>
            <a:ext cx="11358253" cy="1099832"/>
          </a:xfrm>
        </p:spPr>
        <p:txBody>
          <a:bodyPr/>
          <a:lstStyle/>
          <a:p>
            <a:pPr algn="ctr"/>
            <a:r>
              <a:rPr lang="en-US">
                <a:solidFill>
                  <a:srgbClr val="000000"/>
                </a:solidFill>
              </a:rPr>
              <a:t>Microsoft Power BI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B28934F-40B7-490C-B8F2-500FD2E2CE25}"/>
              </a:ext>
            </a:extLst>
          </p:cNvPr>
          <p:cNvSpPr/>
          <p:nvPr/>
        </p:nvSpPr>
        <p:spPr bwMode="auto">
          <a:xfrm>
            <a:off x="169682" y="6268825"/>
            <a:ext cx="2215299" cy="650449"/>
          </a:xfrm>
          <a:prstGeom prst="rect">
            <a:avLst/>
          </a:prstGeom>
          <a:solidFill>
            <a:srgbClr val="F2C80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1015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EBD04-D881-45AA-AA5A-539BC3F793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Copying-and-Pasting Code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C83B5F-C28A-438A-8359-2B68FB784084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66971" y="1351112"/>
            <a:ext cx="8938592" cy="4929108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415502948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7BF15BD-001C-49B3-9A01-B39DEDA47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1F6BD0B-C4D8-42DE-A3A7-50D8219CE6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42092" y="2355794"/>
            <a:ext cx="7796829" cy="3200876"/>
          </a:xfrm>
        </p:spPr>
        <p:txBody>
          <a:bodyPr/>
          <a:lstStyle/>
          <a:p>
            <a:pPr marL="466298" indent="-466298">
              <a:buFont typeface="Wingdings" panose="05000000000000000000" pitchFamily="2" charset="2"/>
              <a:buChar char="ü"/>
            </a:pPr>
            <a:r>
              <a:rPr lang="en-US" dirty="0"/>
              <a:t>Tutorial Introduction</a:t>
            </a:r>
          </a:p>
          <a:p>
            <a:pPr marL="466298" indent="-466298">
              <a:buFont typeface="Wingdings" panose="05000000000000000000" pitchFamily="2" charset="2"/>
              <a:buChar char="Ø"/>
            </a:pPr>
            <a:r>
              <a:rPr lang="en-US" dirty="0"/>
              <a:t>Developing with .NET Core</a:t>
            </a:r>
          </a:p>
          <a:p>
            <a:pPr marL="466298" indent="-466298">
              <a:buFont typeface="Wingdings" panose="05000000000000000000" pitchFamily="2" charset="2"/>
              <a:buChar char="§"/>
            </a:pPr>
            <a:r>
              <a:rPr lang="en-US" dirty="0"/>
              <a:t>Introducing </a:t>
            </a:r>
            <a:r>
              <a:rPr lang="en-US" sz="2000" b="1" dirty="0" err="1">
                <a:latin typeface="Lucida Console" panose="020B0609040504020204" pitchFamily="49" charset="0"/>
              </a:rPr>
              <a:t>Microsoft.Identity.Web</a:t>
            </a:r>
            <a:endParaRPr lang="en-US" b="1" dirty="0">
              <a:latin typeface="Lucida Console" panose="020B0609040504020204" pitchFamily="49" charset="0"/>
            </a:endParaRPr>
          </a:p>
          <a:p>
            <a:pPr marL="466298" indent="-466298">
              <a:buFont typeface="Wingdings" panose="05000000000000000000" pitchFamily="2" charset="2"/>
              <a:buChar char="§"/>
            </a:pPr>
            <a:r>
              <a:rPr lang="en-US" dirty="0"/>
              <a:t>Calling the Power BI Service API</a:t>
            </a:r>
          </a:p>
          <a:p>
            <a:pPr marL="466298" indent="-466298">
              <a:buFont typeface="Wingdings" panose="05000000000000000000" pitchFamily="2" charset="2"/>
              <a:buChar char="§"/>
            </a:pPr>
            <a:r>
              <a:rPr lang="en-US" dirty="0"/>
              <a:t>Programming the Power BI JavaScript API</a:t>
            </a:r>
          </a:p>
          <a:p>
            <a:pPr marL="466298" indent="-466298">
              <a:buFont typeface="Wingdings" panose="05000000000000000000" pitchFamily="2" charset="2"/>
              <a:buChar char="§"/>
            </a:pPr>
            <a:r>
              <a:rPr lang="en-US" dirty="0"/>
              <a:t>Adding TypeScript Support to a .NET Core Project</a:t>
            </a:r>
          </a:p>
          <a:p>
            <a:pPr marL="466298" indent="-466298">
              <a:buFont typeface="Wingdings" panose="05000000000000000000" pitchFamily="2" charset="2"/>
              <a:buChar char="§"/>
            </a:pPr>
            <a:r>
              <a:rPr lang="en-US" dirty="0"/>
              <a:t>Programming with Multi-Resource Embed Tokens</a:t>
            </a:r>
          </a:p>
        </p:txBody>
      </p:sp>
    </p:spTree>
    <p:extLst>
      <p:ext uri="{BB962C8B-B14F-4D97-AF65-F5344CB8AC3E}">
        <p14:creationId xmlns:p14="http://schemas.microsoft.com/office/powerpoint/2010/main" val="1812154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80F64-BCCB-43B4-8F2C-1E7224D1D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.NET Core SDK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5F1DBC-E463-41F9-9E38-19DAC85C75A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378083"/>
            <a:ext cx="11239464" cy="430887"/>
          </a:xfrm>
        </p:spPr>
        <p:txBody>
          <a:bodyPr/>
          <a:lstStyle/>
          <a:p>
            <a:r>
              <a:rPr lang="en-US" dirty="0">
                <a:hlinkClick r:id="rId2"/>
              </a:rPr>
              <a:t>https://dotnet.microsoft.com/download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5BAB43-3728-41F5-8570-FE5D6CBE73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748" y="2056031"/>
            <a:ext cx="6948001" cy="3853259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711452254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78217E-F055-41AB-AB86-4001114D0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.NET Core CLI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3CB6A6-847D-4A2E-9883-E1CB55BBF5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378083"/>
            <a:ext cx="11239464" cy="1908215"/>
          </a:xfrm>
        </p:spPr>
        <p:txBody>
          <a:bodyPr/>
          <a:lstStyle/>
          <a:p>
            <a:r>
              <a:rPr lang="en-US" dirty="0"/>
              <a:t>The .NET Core command-line interface (CLI)</a:t>
            </a:r>
          </a:p>
          <a:p>
            <a:pPr lvl="1"/>
            <a:r>
              <a:rPr lang="en-US" dirty="0"/>
              <a:t>Cross-platform toolchain for creating, debugging and publishing applications</a:t>
            </a:r>
          </a:p>
          <a:p>
            <a:pPr lvl="1"/>
            <a:r>
              <a:rPr lang="en-US" dirty="0"/>
              <a:t>Create new applications using </a:t>
            </a:r>
            <a:r>
              <a:rPr lang="en-US" sz="2000" b="1" dirty="0">
                <a:latin typeface="Lucida Console" panose="020B0609040504020204" pitchFamily="49" charset="0"/>
              </a:rPr>
              <a:t>dotnet new</a:t>
            </a:r>
            <a:r>
              <a:rPr lang="en-US" dirty="0"/>
              <a:t> command</a:t>
            </a:r>
          </a:p>
          <a:p>
            <a:pPr lvl="1"/>
            <a:r>
              <a:rPr lang="en-US" dirty="0"/>
              <a:t>Add NuGet packages using </a:t>
            </a:r>
            <a:r>
              <a:rPr lang="en-US" sz="2000" b="1" dirty="0">
                <a:latin typeface="Lucida Console" panose="020B0609040504020204" pitchFamily="49" charset="0"/>
              </a:rPr>
              <a:t>dotnet add package</a:t>
            </a:r>
            <a:r>
              <a:rPr lang="en-US" dirty="0"/>
              <a:t> command</a:t>
            </a:r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D2C0FA-3AF4-4746-ABE6-E5F2B56044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852" y="3286298"/>
            <a:ext cx="9985514" cy="2450753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555149966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C25D8-311A-4B0A-93AF-82A0C05CE5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239464" cy="553998"/>
          </a:xfrm>
        </p:spPr>
        <p:txBody>
          <a:bodyPr/>
          <a:lstStyle/>
          <a:p>
            <a:r>
              <a:rPr lang="en-US" dirty="0"/>
              <a:t>Understanding Dependency Injection is Essential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649148-682D-4F95-BC25-4811611547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378083"/>
            <a:ext cx="11239464" cy="966162"/>
          </a:xfrm>
        </p:spPr>
        <p:txBody>
          <a:bodyPr/>
          <a:lstStyle/>
          <a:p>
            <a:r>
              <a:rPr lang="en-US" dirty="0"/>
              <a:t>Services are registered on application start up</a:t>
            </a:r>
          </a:p>
          <a:p>
            <a:r>
              <a:rPr lang="en-US" dirty="0"/>
              <a:t>Services injected into classes using parameterized constructors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B3BCB9-2BE0-41B4-8D89-53AB976FA7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4685" y="4022218"/>
            <a:ext cx="6421857" cy="251510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B932590-41FD-4193-A580-13F51C3092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933" y="2543346"/>
            <a:ext cx="3608466" cy="184778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Arrow: Left 3">
            <a:extLst>
              <a:ext uri="{FF2B5EF4-FFF2-40B4-BE49-F238E27FC236}">
                <a16:creationId xmlns:a16="http://schemas.microsoft.com/office/drawing/2014/main" id="{087A3579-8525-4057-839A-F5264725551C}"/>
              </a:ext>
            </a:extLst>
          </p:cNvPr>
          <p:cNvSpPr/>
          <p:nvPr/>
        </p:nvSpPr>
        <p:spPr bwMode="auto">
          <a:xfrm flipH="1">
            <a:off x="2552283" y="5024932"/>
            <a:ext cx="2893254" cy="509678"/>
          </a:xfrm>
          <a:prstGeom prst="leftArrow">
            <a:avLst>
              <a:gd name="adj1" fmla="val 75185"/>
              <a:gd name="adj2" fmla="val 76487"/>
            </a:avLst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Dependency injection</a:t>
            </a:r>
          </a:p>
        </p:txBody>
      </p:sp>
    </p:spTree>
    <p:extLst>
      <p:ext uri="{BB962C8B-B14F-4D97-AF65-F5344CB8AC3E}">
        <p14:creationId xmlns:p14="http://schemas.microsoft.com/office/powerpoint/2010/main" val="389060442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FC601-BBDF-48B0-ABCA-BE3DE200C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Exercise 1</a:t>
            </a:r>
            <a:br>
              <a:rPr lang="en-US" sz="3600" dirty="0"/>
            </a:br>
            <a:r>
              <a:rPr lang="en-US" sz="3200" dirty="0"/>
              <a:t>Create a New .NET Core MVC Web Application Project</a:t>
            </a:r>
            <a:endParaRPr lang="en-US" sz="36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92F88DF-0CBB-462A-8D16-84A67BC9B094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146554" y="1788498"/>
            <a:ext cx="4175830" cy="4841424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0EE7E31-D0D5-4022-A97C-3D2486E2A229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25410" y="3758957"/>
            <a:ext cx="5989395" cy="1129114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2EBDBE3-C015-4D7A-8D0C-F52B1D484D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410" y="1765587"/>
            <a:ext cx="5989395" cy="1469982"/>
          </a:xfrm>
          <a:prstGeom prst="rect">
            <a:avLst/>
          </a:prstGeom>
          <a:ln>
            <a:solidFill>
              <a:schemeClr val="tx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877646199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23F66-86B8-4093-B9DA-F4FED2991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C# Extension for Visual Studio Code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A7DAB9-B964-4A89-ABE9-246D0286858C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88263" y="1443719"/>
            <a:ext cx="8363057" cy="3325049"/>
          </a:xfrm>
          <a:prstGeom prst="rect">
            <a:avLst/>
          </a:prstGeom>
          <a:noFill/>
          <a:ln w="952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0">
                  <a:custGeom>
                    <a:avLst/>
                    <a:gdLst/>
                    <a:ahLst/>
                    <a:cxnLst/>
                    <a:rect l="0" t="0" r="0" b="0"/>
                    <a:pathLst/>
                  </a:custGeom>
                  <ask:type/>
                </ask:lineSketchStyleProps>
              </a:ext>
            </a:extLst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500280192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7BF15BD-001C-49B3-9A01-B39DEDA47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1F6BD0B-C4D8-42DE-A3A7-50D8219CE6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42092" y="2355794"/>
            <a:ext cx="7796829" cy="3200876"/>
          </a:xfrm>
        </p:spPr>
        <p:txBody>
          <a:bodyPr/>
          <a:lstStyle/>
          <a:p>
            <a:pPr marL="466298" indent="-466298">
              <a:buFont typeface="Wingdings" panose="05000000000000000000" pitchFamily="2" charset="2"/>
              <a:buChar char="ü"/>
            </a:pPr>
            <a:r>
              <a:rPr lang="en-US" dirty="0"/>
              <a:t>Tutorial Introduction</a:t>
            </a:r>
          </a:p>
          <a:p>
            <a:pPr marL="466298" indent="-466298">
              <a:buFont typeface="Wingdings" panose="05000000000000000000" pitchFamily="2" charset="2"/>
              <a:buChar char="ü"/>
            </a:pPr>
            <a:r>
              <a:rPr lang="en-US" dirty="0"/>
              <a:t>Developing with .NET Core</a:t>
            </a:r>
          </a:p>
          <a:p>
            <a:pPr marL="466298" indent="-466298">
              <a:buFont typeface="Wingdings" panose="05000000000000000000" pitchFamily="2" charset="2"/>
              <a:buChar char="Ø"/>
            </a:pPr>
            <a:r>
              <a:rPr lang="en-US" dirty="0"/>
              <a:t>Introducing </a:t>
            </a:r>
            <a:r>
              <a:rPr lang="en-US" sz="2000" b="1" dirty="0" err="1">
                <a:latin typeface="Lucida Console" panose="020B0609040504020204" pitchFamily="49" charset="0"/>
              </a:rPr>
              <a:t>Microsoft.Identity.Web</a:t>
            </a:r>
            <a:endParaRPr lang="en-US" b="1" dirty="0">
              <a:latin typeface="Lucida Console" panose="020B0609040504020204" pitchFamily="49" charset="0"/>
            </a:endParaRPr>
          </a:p>
          <a:p>
            <a:pPr marL="466298" indent="-466298">
              <a:buFont typeface="Wingdings" panose="05000000000000000000" pitchFamily="2" charset="2"/>
              <a:buChar char="§"/>
            </a:pPr>
            <a:r>
              <a:rPr lang="en-US" dirty="0"/>
              <a:t>Calling the Power BI Service API</a:t>
            </a:r>
          </a:p>
          <a:p>
            <a:pPr marL="466298" indent="-466298">
              <a:buFont typeface="Wingdings" panose="05000000000000000000" pitchFamily="2" charset="2"/>
              <a:buChar char="§"/>
            </a:pPr>
            <a:r>
              <a:rPr lang="en-US" dirty="0"/>
              <a:t>Programming the Power BI JavaScript API</a:t>
            </a:r>
          </a:p>
          <a:p>
            <a:pPr marL="466298" indent="-466298">
              <a:buFont typeface="Wingdings" panose="05000000000000000000" pitchFamily="2" charset="2"/>
              <a:buChar char="§"/>
            </a:pPr>
            <a:r>
              <a:rPr lang="en-US" dirty="0"/>
              <a:t>Adding TypeScript Support to a. NET Core Project</a:t>
            </a:r>
          </a:p>
          <a:p>
            <a:pPr marL="466298" indent="-466298">
              <a:buFont typeface="Wingdings" panose="05000000000000000000" pitchFamily="2" charset="2"/>
              <a:buChar char="§"/>
            </a:pPr>
            <a:r>
              <a:rPr lang="en-US" dirty="0"/>
              <a:t>Programming with Multi-Resource Embed Tokens</a:t>
            </a:r>
          </a:p>
        </p:txBody>
      </p:sp>
    </p:spTree>
    <p:extLst>
      <p:ext uri="{BB962C8B-B14F-4D97-AF65-F5344CB8AC3E}">
        <p14:creationId xmlns:p14="http://schemas.microsoft.com/office/powerpoint/2010/main" val="3503166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31910B-E658-497E-ACAE-64AD1C085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Introducing </a:t>
            </a:r>
            <a:r>
              <a:rPr lang="en-US" sz="3200" b="1" dirty="0" err="1">
                <a:solidFill>
                  <a:schemeClr val="accent5"/>
                </a:solidFill>
                <a:latin typeface="Lucida Console" panose="020B0609040504020204" pitchFamily="49" charset="0"/>
              </a:rPr>
              <a:t>Microsoft.Identity.Web</a:t>
            </a:r>
            <a:endParaRPr lang="en-US" b="1" dirty="0">
              <a:solidFill>
                <a:schemeClr val="accent5"/>
              </a:solidFill>
              <a:latin typeface="Lucida Console" panose="020B0609040504020204" pitchFamily="49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770F57-5004-4730-B010-7A458A647F0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378083"/>
            <a:ext cx="11239464" cy="4676088"/>
          </a:xfrm>
        </p:spPr>
        <p:txBody>
          <a:bodyPr/>
          <a:lstStyle/>
          <a:p>
            <a:r>
              <a:rPr lang="en-US" dirty="0"/>
              <a:t>What is </a:t>
            </a:r>
            <a:r>
              <a:rPr lang="en-US" sz="2000" b="1" dirty="0" err="1">
                <a:solidFill>
                  <a:schemeClr val="accent5"/>
                </a:solidFill>
                <a:latin typeface="Lucida Console" panose="020B0609040504020204" pitchFamily="49" charset="0"/>
              </a:rPr>
              <a:t>Microsoft.Identity.Web</a:t>
            </a:r>
            <a:endParaRPr lang="en-US" sz="2000" b="1" dirty="0">
              <a:solidFill>
                <a:schemeClr val="accent5"/>
              </a:solidFill>
              <a:latin typeface="Lucida Console" panose="020B0609040504020204" pitchFamily="49" charset="0"/>
            </a:endParaRPr>
          </a:p>
          <a:p>
            <a:pPr lvl="1"/>
            <a:r>
              <a:rPr lang="en-US" dirty="0"/>
              <a:t>Set of components and classes to assist developers</a:t>
            </a:r>
          </a:p>
          <a:p>
            <a:pPr lvl="1"/>
            <a:r>
              <a:rPr lang="en-US" dirty="0"/>
              <a:t>Used to perform authentication in Web applications and Web APIs</a:t>
            </a:r>
          </a:p>
          <a:p>
            <a:pPr lvl="1"/>
            <a:r>
              <a:rPr lang="en-US" dirty="0"/>
              <a:t>Used to acquire access tokens</a:t>
            </a:r>
          </a:p>
          <a:p>
            <a:pPr lvl="1"/>
            <a:r>
              <a:rPr lang="en-US" dirty="0"/>
              <a:t>Used to implement token caching</a:t>
            </a:r>
          </a:p>
          <a:p>
            <a:pPr lvl="1"/>
            <a:endParaRPr lang="en-US" dirty="0"/>
          </a:p>
          <a:p>
            <a:r>
              <a:rPr lang="en-US" dirty="0"/>
              <a:t>When to use </a:t>
            </a:r>
            <a:r>
              <a:rPr lang="en-US" sz="2000" b="1" dirty="0" err="1">
                <a:solidFill>
                  <a:schemeClr val="accent5"/>
                </a:solidFill>
                <a:latin typeface="Lucida Console" panose="020B0609040504020204" pitchFamily="49" charset="0"/>
              </a:rPr>
              <a:t>Microsoft.Identity.Web</a:t>
            </a:r>
            <a:endParaRPr lang="en-US" sz="2800" b="1" dirty="0">
              <a:solidFill>
                <a:schemeClr val="accent5"/>
              </a:solidFill>
              <a:latin typeface="Lucida Console" panose="020B0609040504020204" pitchFamily="49" charset="0"/>
            </a:endParaRPr>
          </a:p>
          <a:p>
            <a:pPr lvl="1"/>
            <a:r>
              <a:rPr lang="en-US" dirty="0"/>
              <a:t>In Web application and Web APIs built on .NET Core 3.1 and .NET 5</a:t>
            </a:r>
          </a:p>
          <a:p>
            <a:pPr lvl="1"/>
            <a:r>
              <a:rPr lang="en-US" sz="2000" b="1" dirty="0" err="1">
                <a:solidFill>
                  <a:schemeClr val="accent5"/>
                </a:solidFill>
                <a:latin typeface="Lucida Console" panose="020B0609040504020204" pitchFamily="49" charset="0"/>
              </a:rPr>
              <a:t>Microsoft.Identity.Web</a:t>
            </a:r>
            <a:r>
              <a:rPr lang="en-US" dirty="0"/>
              <a:t> is currently in preview</a:t>
            </a:r>
          </a:p>
          <a:p>
            <a:pPr lvl="1"/>
            <a:r>
              <a:rPr lang="en-US" dirty="0"/>
              <a:t>Scheduled for release with .NET 5 in November 2020</a:t>
            </a:r>
          </a:p>
          <a:p>
            <a:pPr lvl="1"/>
            <a:r>
              <a:rPr lang="en-US" dirty="0"/>
              <a:t>More info at </a:t>
            </a:r>
            <a:r>
              <a:rPr lang="en-US" dirty="0">
                <a:hlinkClick r:id="rId2"/>
              </a:rPr>
              <a:t>https://github.com/AzureAD/microsoft-identity-web/wiki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461184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0A96C9-00CC-4478-BEEF-F5869DDAE02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378083"/>
            <a:ext cx="11239464" cy="3908762"/>
          </a:xfrm>
        </p:spPr>
        <p:txBody>
          <a:bodyPr/>
          <a:lstStyle/>
          <a:p>
            <a:r>
              <a:rPr lang="en-US" dirty="0"/>
              <a:t>What did we do before </a:t>
            </a:r>
            <a:r>
              <a:rPr lang="en-US" sz="2400" b="1" dirty="0" err="1">
                <a:latin typeface="Lucida Console" panose="020B0609040504020204" pitchFamily="49" charset="0"/>
              </a:rPr>
              <a:t>Microsoft.Identity.Web</a:t>
            </a:r>
            <a:r>
              <a:rPr lang="en-US" dirty="0"/>
              <a:t>?</a:t>
            </a:r>
          </a:p>
          <a:p>
            <a:pPr lvl="1"/>
            <a:r>
              <a:rPr lang="en-US" dirty="0"/>
              <a:t>Use </a:t>
            </a:r>
            <a:r>
              <a:rPr lang="en-US" sz="2000" b="1" dirty="0" err="1">
                <a:latin typeface="Lucida Console" panose="020B0609040504020204" pitchFamily="49" charset="0"/>
              </a:rPr>
              <a:t>Microsoft.Identity.Client</a:t>
            </a:r>
            <a:r>
              <a:rPr lang="en-US" dirty="0"/>
              <a:t> (MSAL) to acquire and cache access tokens</a:t>
            </a:r>
          </a:p>
          <a:p>
            <a:pPr lvl="1"/>
            <a:r>
              <a:rPr lang="en-US" dirty="0"/>
              <a:t>Use OWIN Middleware components to implement OpenID connect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r>
              <a:rPr lang="en-US" sz="2000" b="1" dirty="0" err="1">
                <a:latin typeface="Lucida Console" panose="020B0609040504020204" pitchFamily="49" charset="0"/>
              </a:rPr>
              <a:t>Microsoft.Identity.Web</a:t>
            </a:r>
            <a:r>
              <a:rPr lang="en-US" dirty="0"/>
              <a:t> supports OpenID Connect and token acquisition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9E3821B-E6CB-452F-BC6E-05A384BC0DE1}"/>
              </a:ext>
            </a:extLst>
          </p:cNvPr>
          <p:cNvSpPr/>
          <p:nvPr/>
        </p:nvSpPr>
        <p:spPr bwMode="auto">
          <a:xfrm>
            <a:off x="1043929" y="2755392"/>
            <a:ext cx="10233671" cy="187756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46C7F1-CAA9-4A02-BB5C-C3BB27AD6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Authentication Libraries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75B36D-226A-4CCE-913B-08DABFE601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4889" b="-72"/>
          <a:stretch/>
        </p:blipFill>
        <p:spPr>
          <a:xfrm>
            <a:off x="1271026" y="2928596"/>
            <a:ext cx="2879081" cy="712068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8D726791-DDCA-4EE0-8E80-2351EC2532F0}"/>
              </a:ext>
            </a:extLst>
          </p:cNvPr>
          <p:cNvGrpSpPr/>
          <p:nvPr/>
        </p:nvGrpSpPr>
        <p:grpSpPr>
          <a:xfrm>
            <a:off x="4404810" y="2910120"/>
            <a:ext cx="6540392" cy="1420720"/>
            <a:chOff x="4696211" y="2771512"/>
            <a:chExt cx="7450763" cy="1618473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D30B34F5-A749-4D41-A24C-4A0E60A17826}"/>
                </a:ext>
              </a:extLst>
            </p:cNvPr>
            <p:cNvGrpSpPr/>
            <p:nvPr/>
          </p:nvGrpSpPr>
          <p:grpSpPr>
            <a:xfrm>
              <a:off x="8658561" y="2771512"/>
              <a:ext cx="3488413" cy="1618473"/>
              <a:chOff x="7240149" y="2438400"/>
              <a:chExt cx="2690668" cy="1248354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ACAFABDC-F6FD-48CF-9D8A-F2ADDA19697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40942"/>
              <a:stretch/>
            </p:blipFill>
            <p:spPr>
              <a:xfrm>
                <a:off x="7243812" y="2489199"/>
                <a:ext cx="2652561" cy="1108123"/>
              </a:xfrm>
              <a:prstGeom prst="rect">
                <a:avLst/>
              </a:prstGeom>
            </p:spPr>
          </p:pic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BC0B5B31-AE59-4F11-A9C3-C6B9738D5228}"/>
                  </a:ext>
                </a:extLst>
              </p:cNvPr>
              <p:cNvSpPr/>
              <p:nvPr/>
            </p:nvSpPr>
            <p:spPr bwMode="auto">
              <a:xfrm>
                <a:off x="7240149" y="2438400"/>
                <a:ext cx="2690668" cy="1248354"/>
              </a:xfrm>
              <a:prstGeom prst="rect">
                <a:avLst/>
              </a:prstGeom>
              <a:noFill/>
              <a:ln w="12700">
                <a:solidFill>
                  <a:srgbClr val="5D6B99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51028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40" dirty="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70743212-500E-495C-A10D-BA0EEDA82A20}"/>
                </a:ext>
              </a:extLst>
            </p:cNvPr>
            <p:cNvGrpSpPr/>
            <p:nvPr/>
          </p:nvGrpSpPr>
          <p:grpSpPr>
            <a:xfrm>
              <a:off x="4696211" y="2785578"/>
              <a:ext cx="3770375" cy="1604407"/>
              <a:chOff x="8466049" y="3717890"/>
              <a:chExt cx="3368858" cy="1433549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EF630622-53A3-4F7B-9931-196F1D7B7B00}"/>
                  </a:ext>
                </a:extLst>
              </p:cNvPr>
              <p:cNvGrpSpPr/>
              <p:nvPr/>
            </p:nvGrpSpPr>
            <p:grpSpPr>
              <a:xfrm>
                <a:off x="8470623" y="3807692"/>
                <a:ext cx="3364284" cy="1310161"/>
                <a:chOff x="5305036" y="2141345"/>
                <a:chExt cx="6191250" cy="2423264"/>
              </a:xfrm>
            </p:grpSpPr>
            <p:pic>
              <p:nvPicPr>
                <p:cNvPr id="17" name="Picture 16">
                  <a:extLst>
                    <a:ext uri="{FF2B5EF4-FFF2-40B4-BE49-F238E27FC236}">
                      <a16:creationId xmlns:a16="http://schemas.microsoft.com/office/drawing/2014/main" id="{F8F6D2DE-D5E5-4449-87A7-5204474690F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b="56797"/>
                <a:stretch/>
              </p:blipFill>
              <p:spPr>
                <a:xfrm>
                  <a:off x="5305036" y="2692247"/>
                  <a:ext cx="6096001" cy="1872362"/>
                </a:xfrm>
                <a:prstGeom prst="rect">
                  <a:avLst/>
                </a:prstGeom>
              </p:spPr>
            </p:pic>
            <p:pic>
              <p:nvPicPr>
                <p:cNvPr id="18" name="Picture 17">
                  <a:extLst>
                    <a:ext uri="{FF2B5EF4-FFF2-40B4-BE49-F238E27FC236}">
                      <a16:creationId xmlns:a16="http://schemas.microsoft.com/office/drawing/2014/main" id="{311E3919-50FB-42CC-98EA-4B355036703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305036" y="2141345"/>
                  <a:ext cx="6191250" cy="685800"/>
                </a:xfrm>
                <a:prstGeom prst="rect">
                  <a:avLst/>
                </a:prstGeom>
              </p:spPr>
            </p:pic>
          </p:grp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CD0C004E-A9E9-4826-A584-AE34F029D3B9}"/>
                  </a:ext>
                </a:extLst>
              </p:cNvPr>
              <p:cNvSpPr/>
              <p:nvPr/>
            </p:nvSpPr>
            <p:spPr bwMode="auto">
              <a:xfrm>
                <a:off x="8466049" y="3717890"/>
                <a:ext cx="3360114" cy="1433549"/>
              </a:xfrm>
              <a:prstGeom prst="rect">
                <a:avLst/>
              </a:prstGeom>
              <a:noFill/>
              <a:ln w="12700">
                <a:solidFill>
                  <a:srgbClr val="5D6B99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51028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40" dirty="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</p:grp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02EA3A3A-4D42-4630-B450-3885253964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857" y="5463866"/>
            <a:ext cx="6059888" cy="1182580"/>
          </a:xfrm>
          <a:prstGeom prst="rect">
            <a:avLst/>
          </a:prstGeom>
          <a:ln>
            <a:solidFill>
              <a:schemeClr val="tx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623314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C80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D37EFFF-D41E-43BC-806B-0841F366608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74162" y="4944165"/>
            <a:ext cx="9801726" cy="984885"/>
          </a:xfrm>
        </p:spPr>
        <p:txBody>
          <a:bodyPr/>
          <a:lstStyle/>
          <a:p>
            <a:pPr lvl="1"/>
            <a:r>
              <a:rPr lang="en-US" sz="2800" dirty="0">
                <a:solidFill>
                  <a:srgbClr val="000000"/>
                </a:solidFill>
              </a:rPr>
              <a:t>Ted Pattison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Principal Program Manager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Customer Advisory Team (CAT) at Microsoft</a:t>
            </a:r>
          </a:p>
        </p:txBody>
      </p:sp>
      <p:sp>
        <p:nvSpPr>
          <p:cNvPr id="13" name="Title 6"/>
          <p:cNvSpPr>
            <a:spLocks noGrp="1"/>
          </p:cNvSpPr>
          <p:nvPr>
            <p:ph type="title"/>
          </p:nvPr>
        </p:nvSpPr>
        <p:spPr>
          <a:xfrm>
            <a:off x="474162" y="2250909"/>
            <a:ext cx="11053773" cy="147732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600" dirty="0">
                <a:solidFill>
                  <a:srgbClr val="000000"/>
                </a:solidFill>
              </a:rPr>
              <a:t>Power BI Dev Camp – Session 1</a:t>
            </a:r>
            <a:br>
              <a:rPr lang="en-US" dirty="0">
                <a:solidFill>
                  <a:srgbClr val="000000"/>
                </a:solidFill>
              </a:rPr>
            </a:br>
            <a:r>
              <a:rPr lang="en-US" dirty="0">
                <a:solidFill>
                  <a:srgbClr val="000000"/>
                </a:solidFill>
              </a:rPr>
              <a:t>Developing for Power BI with .NET Core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B1245A-3828-4133-831E-FCED6200FEA4}"/>
              </a:ext>
            </a:extLst>
          </p:cNvPr>
          <p:cNvSpPr/>
          <p:nvPr/>
        </p:nvSpPr>
        <p:spPr bwMode="auto">
          <a:xfrm>
            <a:off x="169682" y="6268825"/>
            <a:ext cx="2215299" cy="650449"/>
          </a:xfrm>
          <a:prstGeom prst="rect">
            <a:avLst/>
          </a:prstGeom>
          <a:solidFill>
            <a:srgbClr val="F2C80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01073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FC601-BBDF-48B0-ABCA-BE3DE200C7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239464" cy="941796"/>
          </a:xfrm>
        </p:spPr>
        <p:txBody>
          <a:bodyPr/>
          <a:lstStyle/>
          <a:p>
            <a:r>
              <a:rPr lang="en-US" sz="36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Exercise 2</a:t>
            </a:r>
            <a:br>
              <a:rPr lang="en-US" sz="3600" dirty="0"/>
            </a:br>
            <a:r>
              <a:rPr lang="en-US" sz="3200" dirty="0"/>
              <a:t>Implement User Login using </a:t>
            </a:r>
            <a:r>
              <a:rPr lang="en-US" sz="2400" b="1" dirty="0" err="1">
                <a:latin typeface="Lucida Console" panose="020B0609040504020204" pitchFamily="49" charset="0"/>
              </a:rPr>
              <a:t>Microsoft.Identity.Web</a:t>
            </a:r>
            <a:endParaRPr lang="en-US" sz="3600" b="1" dirty="0">
              <a:latin typeface="Lucida Console" panose="020B0609040504020204" pitchFamily="49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5390E0-2B8F-44DC-BE3F-B87F62C4C8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8505" y="1629292"/>
            <a:ext cx="11239464" cy="2012602"/>
          </a:xfrm>
        </p:spPr>
        <p:txBody>
          <a:bodyPr/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Create a Confidential Client Application in Azure AD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Implement OpenID Connect using </a:t>
            </a:r>
            <a:r>
              <a:rPr lang="en-US" sz="2000" b="1" dirty="0" err="1">
                <a:latin typeface="Lucida Console" panose="020B0609040504020204" pitchFamily="49" charset="0"/>
              </a:rPr>
              <a:t>Microsoft.Identity.Web</a:t>
            </a:r>
            <a:endParaRPr lang="en-US" b="1" dirty="0">
              <a:latin typeface="Lucida Console" panose="020B0609040504020204" pitchFamily="49" charset="0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Test Secured Routes in an ASP.NET Core Web Application</a:t>
            </a:r>
          </a:p>
        </p:txBody>
      </p:sp>
    </p:spTree>
    <p:extLst>
      <p:ext uri="{BB962C8B-B14F-4D97-AF65-F5344CB8AC3E}">
        <p14:creationId xmlns:p14="http://schemas.microsoft.com/office/powerpoint/2010/main" val="4212881003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2AFBD07-FE4E-462F-849B-BD89054138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Azure AD Application with PowerShell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9B7FCE8-C95D-4284-AC3E-DA88D527F7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263" y="1393817"/>
            <a:ext cx="4866627" cy="4122728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65632ED-4DC0-415B-AD07-281E6CA962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0589" y="1393817"/>
            <a:ext cx="6196365" cy="257699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CA9B5F7-6D19-48C5-9F67-A6B9F99350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0588" y="4111110"/>
            <a:ext cx="6196365" cy="136136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09885720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0D4EAA-DF9B-47E7-B035-FAE71C11F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AD Configuration in </a:t>
            </a:r>
            <a:r>
              <a:rPr lang="en-US" dirty="0" err="1"/>
              <a:t>appsettings.json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30788C-7A15-4605-BA05-2FEACB310D16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263" y="1301142"/>
            <a:ext cx="10740719" cy="5369821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848431340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A7A4BE-5695-4180-A6D0-FDECFFC675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498598"/>
          </a:xfrm>
        </p:spPr>
        <p:txBody>
          <a:bodyPr/>
          <a:lstStyle/>
          <a:p>
            <a:r>
              <a:rPr lang="en-US" sz="3600" dirty="0"/>
              <a:t>Enabling Authentication with </a:t>
            </a:r>
            <a:r>
              <a:rPr lang="en-US" sz="3600" dirty="0" err="1"/>
              <a:t>Microsoft.Identity.Web</a:t>
            </a:r>
            <a:endParaRPr lang="en-US" sz="3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4AEBBAC-3415-4A12-B010-AD0688671D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3334" y="1574635"/>
            <a:ext cx="9248775" cy="3895725"/>
          </a:xfrm>
          <a:prstGeom prst="rect">
            <a:avLst/>
          </a:prstGeom>
          <a:ln>
            <a:solidFill>
              <a:schemeClr val="tx1">
                <a:lumMod val="75000"/>
              </a:schemeClr>
            </a:solidFill>
          </a:ln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D1969B28-8C9F-421A-81BE-D7D77FA7C20F}"/>
              </a:ext>
            </a:extLst>
          </p:cNvPr>
          <p:cNvSpPr/>
          <p:nvPr/>
        </p:nvSpPr>
        <p:spPr bwMode="auto">
          <a:xfrm>
            <a:off x="740662" y="2274695"/>
            <a:ext cx="1250585" cy="482320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94FB6199-C0AE-41F7-9AB6-9F34FD56461D}"/>
              </a:ext>
            </a:extLst>
          </p:cNvPr>
          <p:cNvSpPr/>
          <p:nvPr/>
        </p:nvSpPr>
        <p:spPr bwMode="auto">
          <a:xfrm>
            <a:off x="750710" y="4311914"/>
            <a:ext cx="1250585" cy="482320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629048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A5D73E-F312-4378-B2B6-8D6D655551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Sign in / Sign Out Links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52EBED-2140-4E44-A6C3-8F696AA237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263" y="1360701"/>
            <a:ext cx="10738304" cy="4550638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CE168A3-9711-4445-BB63-340DF91AF921}"/>
              </a:ext>
            </a:extLst>
          </p:cNvPr>
          <p:cNvSpPr/>
          <p:nvPr/>
        </p:nvSpPr>
        <p:spPr bwMode="auto">
          <a:xfrm>
            <a:off x="5785658" y="3366198"/>
            <a:ext cx="5540909" cy="349592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ot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148CA1E-3996-473A-BF95-63BA32F17CED}"/>
              </a:ext>
            </a:extLst>
          </p:cNvPr>
          <p:cNvSpPr/>
          <p:nvPr/>
        </p:nvSpPr>
        <p:spPr bwMode="auto">
          <a:xfrm>
            <a:off x="5785657" y="4638343"/>
            <a:ext cx="5540909" cy="349592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ot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C4CE940-D621-4B3D-A24F-ECFC3E12874F}"/>
              </a:ext>
            </a:extLst>
          </p:cNvPr>
          <p:cNvSpPr/>
          <p:nvPr/>
        </p:nvSpPr>
        <p:spPr bwMode="auto">
          <a:xfrm>
            <a:off x="6085970" y="2841855"/>
            <a:ext cx="2927401" cy="349592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ot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295241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BAFC43-FB01-44D7-9DB8-51C02FFFB8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ASP.NET Supports Route Authorization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B15218E-92D1-480B-9B12-17103CE03DE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378083"/>
            <a:ext cx="11239464" cy="1261884"/>
          </a:xfrm>
        </p:spPr>
        <p:txBody>
          <a:bodyPr/>
          <a:lstStyle/>
          <a:p>
            <a:r>
              <a:rPr lang="en-US" sz="2400" dirty="0"/>
              <a:t>Routes with </a:t>
            </a:r>
            <a:r>
              <a:rPr lang="en-US" sz="1800" b="1" dirty="0">
                <a:solidFill>
                  <a:schemeClr val="accent5"/>
                </a:solidFill>
                <a:latin typeface="Lucida Console" panose="020B0609040504020204" pitchFamily="49" charset="0"/>
              </a:rPr>
              <a:t>[</a:t>
            </a:r>
            <a:r>
              <a:rPr lang="en-US" sz="1800" b="1" dirty="0" err="1">
                <a:solidFill>
                  <a:schemeClr val="accent5"/>
                </a:solidFill>
                <a:latin typeface="Lucida Console" panose="020B0609040504020204" pitchFamily="49" charset="0"/>
              </a:rPr>
              <a:t>AllowAnonymous</a:t>
            </a:r>
            <a:r>
              <a:rPr lang="en-US" sz="1800" b="1" dirty="0">
                <a:solidFill>
                  <a:schemeClr val="accent5"/>
                </a:solidFill>
                <a:latin typeface="Lucida Console" panose="020B0609040504020204" pitchFamily="49" charset="0"/>
              </a:rPr>
              <a:t>]</a:t>
            </a:r>
            <a:r>
              <a:rPr lang="en-US" sz="2400" dirty="0"/>
              <a:t> accessible to anonymous user</a:t>
            </a:r>
          </a:p>
          <a:p>
            <a:r>
              <a:rPr lang="en-US" sz="2400" dirty="0"/>
              <a:t>Routes secured with </a:t>
            </a:r>
            <a:r>
              <a:rPr lang="en-US" sz="1800" b="1" dirty="0">
                <a:solidFill>
                  <a:schemeClr val="accent5"/>
                </a:solidFill>
                <a:latin typeface="Lucida Console" panose="020B0609040504020204" pitchFamily="49" charset="0"/>
              </a:rPr>
              <a:t>[Authorize]</a:t>
            </a:r>
            <a:r>
              <a:rPr lang="en-US" sz="2400" dirty="0"/>
              <a:t> only accessible to authenticated users</a:t>
            </a:r>
          </a:p>
          <a:p>
            <a:r>
              <a:rPr lang="en-US" sz="2400" dirty="0"/>
              <a:t>Navigating to secured route automatically prompts for sign in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A81131-3C04-4C9F-8108-EF94080677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354" y="3480947"/>
            <a:ext cx="3465127" cy="2924415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76065CE-46A6-4A8B-9CA2-F1538E9696FE}"/>
              </a:ext>
            </a:extLst>
          </p:cNvPr>
          <p:cNvSpPr/>
          <p:nvPr/>
        </p:nvSpPr>
        <p:spPr bwMode="auto">
          <a:xfrm>
            <a:off x="4983862" y="3961665"/>
            <a:ext cx="2331217" cy="98148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Index.cshtml</a:t>
            </a: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37CC66-0DA6-45C0-9697-4925AE7B546A}"/>
              </a:ext>
            </a:extLst>
          </p:cNvPr>
          <p:cNvSpPr/>
          <p:nvPr/>
        </p:nvSpPr>
        <p:spPr bwMode="auto">
          <a:xfrm>
            <a:off x="4983861" y="5524843"/>
            <a:ext cx="2331217" cy="98148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Embed.cshtml</a:t>
            </a: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26F9024-22A4-4D86-9E42-486D46B52B5F}"/>
              </a:ext>
            </a:extLst>
          </p:cNvPr>
          <p:cNvCxnSpPr/>
          <p:nvPr/>
        </p:nvCxnSpPr>
        <p:spPr>
          <a:xfrm flipV="1">
            <a:off x="3391975" y="4551269"/>
            <a:ext cx="1457011" cy="190919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2CE2C25-86CC-426F-AC19-A62FF5A87AB3}"/>
              </a:ext>
            </a:extLst>
          </p:cNvPr>
          <p:cNvCxnSpPr/>
          <p:nvPr/>
        </p:nvCxnSpPr>
        <p:spPr>
          <a:xfrm>
            <a:off x="3366853" y="5524843"/>
            <a:ext cx="1507253" cy="287667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F253C3CA-64E6-4677-A045-D26DA050E0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9621"/>
          <a:stretch/>
        </p:blipFill>
        <p:spPr>
          <a:xfrm>
            <a:off x="7744051" y="3083248"/>
            <a:ext cx="3465128" cy="2441595"/>
          </a:xfrm>
          <a:prstGeom prst="rect">
            <a:avLst/>
          </a:prstGeom>
          <a:ln>
            <a:solidFill>
              <a:schemeClr val="tx1">
                <a:lumMod val="75000"/>
              </a:schemeClr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C141B7F-EB2A-46F9-B10D-EA696F2D7D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4824" y="5812510"/>
            <a:ext cx="2685073" cy="981489"/>
          </a:xfrm>
          <a:prstGeom prst="rect">
            <a:avLst/>
          </a:prstGeom>
          <a:ln>
            <a:solidFill>
              <a:schemeClr val="tx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886995402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0D4EAA-DF9B-47E7-B035-FAE71C11F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Starting a .NET Core Debugging Session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F67C9C-FDD5-4374-92B9-716C9B04407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083" y="1481501"/>
            <a:ext cx="6926506" cy="1375555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F98E839-BB15-4E58-86D4-0AFFC5FF91B2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78083" y="3174617"/>
            <a:ext cx="6674969" cy="1067995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A88FD61-13EA-4DE4-ACE0-42253BCB2803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083" y="4541575"/>
            <a:ext cx="3086520" cy="1942898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290277809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A6878D-F415-4F19-A4AD-6ED8CBFE9F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Studio 2019 versus Visual Studio Code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0928B7-39BD-4AC5-A3E9-04136DEF650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378083"/>
            <a:ext cx="11239464" cy="839140"/>
          </a:xfrm>
        </p:spPr>
        <p:txBody>
          <a:bodyPr/>
          <a:lstStyle/>
          <a:p>
            <a:r>
              <a:rPr lang="en-US" dirty="0"/>
              <a:t>Should you use Visual Studio 2019 versus Visual Studio Code?</a:t>
            </a:r>
          </a:p>
          <a:p>
            <a:pPr lvl="1"/>
            <a:r>
              <a:rPr lang="en-US" dirty="0"/>
              <a:t>Yes, either one can be used to develop for .NET Core 3.1 and .NET 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D7326D1-A20C-435D-B78A-8716757746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9619" y="2584108"/>
            <a:ext cx="2716752" cy="380197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DCAECD8-9E7F-4159-933D-0BA9F0AF6B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3643" y="2584108"/>
            <a:ext cx="2945676" cy="380197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12517496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7BF15BD-001C-49B3-9A01-B39DEDA47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1F6BD0B-C4D8-42DE-A3A7-50D8219CE6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42092" y="2355794"/>
            <a:ext cx="7796829" cy="3200876"/>
          </a:xfrm>
        </p:spPr>
        <p:txBody>
          <a:bodyPr/>
          <a:lstStyle/>
          <a:p>
            <a:pPr marL="466298" indent="-466298">
              <a:buFont typeface="Wingdings" panose="05000000000000000000" pitchFamily="2" charset="2"/>
              <a:buChar char="ü"/>
            </a:pPr>
            <a:r>
              <a:rPr lang="en-US" dirty="0"/>
              <a:t>Tutorial Introduction</a:t>
            </a:r>
          </a:p>
          <a:p>
            <a:pPr marL="466298" indent="-466298">
              <a:buFont typeface="Wingdings" panose="05000000000000000000" pitchFamily="2" charset="2"/>
              <a:buChar char="ü"/>
            </a:pPr>
            <a:r>
              <a:rPr lang="en-US" dirty="0"/>
              <a:t>Developing with .NET Core</a:t>
            </a:r>
          </a:p>
          <a:p>
            <a:pPr marL="466298" indent="-466298">
              <a:buFont typeface="Wingdings" panose="05000000000000000000" pitchFamily="2" charset="2"/>
              <a:buChar char="ü"/>
            </a:pPr>
            <a:r>
              <a:rPr lang="en-US" dirty="0"/>
              <a:t>Introducing </a:t>
            </a:r>
            <a:r>
              <a:rPr lang="en-US" sz="2000" b="1" dirty="0" err="1">
                <a:latin typeface="Lucida Console" panose="020B0609040504020204" pitchFamily="49" charset="0"/>
              </a:rPr>
              <a:t>Microsoft.Identity.Web</a:t>
            </a:r>
            <a:endParaRPr lang="en-US" b="1" dirty="0">
              <a:latin typeface="Lucida Console" panose="020B0609040504020204" pitchFamily="49" charset="0"/>
            </a:endParaRPr>
          </a:p>
          <a:p>
            <a:pPr marL="466298" indent="-466298">
              <a:buFont typeface="Wingdings" panose="05000000000000000000" pitchFamily="2" charset="2"/>
              <a:buChar char="Ø"/>
            </a:pPr>
            <a:r>
              <a:rPr lang="en-US" dirty="0"/>
              <a:t>Calling the Power BI Service API</a:t>
            </a:r>
          </a:p>
          <a:p>
            <a:pPr marL="466298" indent="-466298">
              <a:buFont typeface="Wingdings" panose="05000000000000000000" pitchFamily="2" charset="2"/>
              <a:buChar char="§"/>
            </a:pPr>
            <a:r>
              <a:rPr lang="en-US" dirty="0"/>
              <a:t>Programming the Power BI JavaScript API</a:t>
            </a:r>
          </a:p>
          <a:p>
            <a:pPr marL="466298" indent="-466298">
              <a:buFont typeface="Wingdings" panose="05000000000000000000" pitchFamily="2" charset="2"/>
              <a:buChar char="§"/>
            </a:pPr>
            <a:r>
              <a:rPr lang="en-US" dirty="0"/>
              <a:t>Adding TypeScript Support to a.NET Core Project</a:t>
            </a:r>
          </a:p>
          <a:p>
            <a:pPr marL="466298" indent="-466298">
              <a:buFont typeface="Wingdings" panose="05000000000000000000" pitchFamily="2" charset="2"/>
              <a:buChar char="§"/>
            </a:pPr>
            <a:r>
              <a:rPr lang="en-US" dirty="0"/>
              <a:t>Programming with Multi-Resource Embed Tokens</a:t>
            </a:r>
          </a:p>
        </p:txBody>
      </p:sp>
    </p:spTree>
    <p:extLst>
      <p:ext uri="{BB962C8B-B14F-4D97-AF65-F5344CB8AC3E}">
        <p14:creationId xmlns:p14="http://schemas.microsoft.com/office/powerpoint/2010/main" val="561524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387798"/>
          </a:xfrm>
        </p:spPr>
        <p:txBody>
          <a:bodyPr/>
          <a:lstStyle/>
          <a:p>
            <a:r>
              <a:rPr lang="en-US" altLang="en-US" dirty="0"/>
              <a:t>What Is the Power BI Service API?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595914" y="1243471"/>
            <a:ext cx="11239789" cy="4493538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What is the Power BI Service API?</a:t>
            </a:r>
          </a:p>
          <a:p>
            <a:pPr lvl="1"/>
            <a:r>
              <a:rPr lang="en-US" dirty="0"/>
              <a:t>API built on OAuth2, OpenID Connect, REST and ODATA</a:t>
            </a:r>
          </a:p>
          <a:p>
            <a:pPr lvl="1"/>
            <a:r>
              <a:rPr lang="en-US" dirty="0"/>
              <a:t>API secured by Azure Active Directory (AAD)</a:t>
            </a:r>
          </a:p>
          <a:p>
            <a:pPr lvl="1"/>
            <a:r>
              <a:rPr lang="en-US" dirty="0"/>
              <a:t>API to program with workspaces, datasets, reports &amp; dashboards</a:t>
            </a:r>
          </a:p>
          <a:p>
            <a:pPr lvl="1"/>
            <a:r>
              <a:rPr lang="en-US" dirty="0"/>
              <a:t>API also often called “Power BI REST API”</a:t>
            </a:r>
          </a:p>
          <a:p>
            <a:endParaRPr lang="en-US" dirty="0"/>
          </a:p>
          <a:p>
            <a:r>
              <a:rPr lang="en-US" dirty="0"/>
              <a:t>What can you do with the Power BI Service API?</a:t>
            </a:r>
          </a:p>
          <a:p>
            <a:pPr lvl="1"/>
            <a:r>
              <a:rPr lang="en-US" dirty="0"/>
              <a:t>Publish PBIX project files</a:t>
            </a:r>
          </a:p>
          <a:p>
            <a:pPr lvl="1"/>
            <a:r>
              <a:rPr lang="en-US" dirty="0"/>
              <a:t>Update connection details and datasource credentials</a:t>
            </a:r>
          </a:p>
          <a:p>
            <a:pPr lvl="1"/>
            <a:r>
              <a:rPr lang="en-US" dirty="0"/>
              <a:t>Create workspaces and clone content across workspaces</a:t>
            </a:r>
          </a:p>
          <a:p>
            <a:pPr lvl="1"/>
            <a:r>
              <a:rPr lang="en-US" dirty="0"/>
              <a:t>Embed Power BI reports and dashboards tiles in web pages</a:t>
            </a:r>
          </a:p>
          <a:p>
            <a:pPr lvl="1"/>
            <a:r>
              <a:rPr lang="en-US" dirty="0"/>
              <a:t>Create streaming datasets in order to build real-time dashboards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7552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5F895-0FB1-4BE2-995F-1CAC4B7DE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Welcome to Power BI Dev Camp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D27F8620-5147-4FFF-A1D6-B0C7C2A2049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8505" y="1245118"/>
            <a:ext cx="11239464" cy="427553"/>
          </a:xfrm>
        </p:spPr>
        <p:txBody>
          <a:bodyPr/>
          <a:lstStyle/>
          <a:p>
            <a:r>
              <a:rPr lang="en-US" dirty="0"/>
              <a:t>Power BI Dev Camp Portal - </a:t>
            </a:r>
            <a:r>
              <a:rPr lang="en-US" dirty="0">
                <a:hlinkClick r:id="rId2"/>
              </a:rPr>
              <a:t>https://powerbidevcamp.net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D515352-5084-42A0-9068-152E2F9580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111" y="1831777"/>
            <a:ext cx="7559686" cy="4940812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52483309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DBC8C-FEB9-4C3F-B1C9-BDF058365E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855" y="466302"/>
            <a:ext cx="11237870" cy="654816"/>
          </a:xfrm>
        </p:spPr>
        <p:txBody>
          <a:bodyPr/>
          <a:lstStyle/>
          <a:p>
            <a:r>
              <a:rPr lang="en-US" dirty="0"/>
              <a:t>Calling the Power BI Service API</a:t>
            </a:r>
            <a:br>
              <a:rPr lang="en-US" dirty="0"/>
            </a:br>
            <a:r>
              <a:rPr lang="en-US" sz="1836" dirty="0">
                <a:solidFill>
                  <a:schemeClr val="accent2"/>
                </a:solidFill>
              </a:rPr>
              <a:t>Direct REST calls without using the Power BI .NET SDK</a:t>
            </a:r>
            <a:endParaRPr lang="en-US" dirty="0">
              <a:solidFill>
                <a:schemeClr val="accent2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A4D4B8-1861-4C17-A033-B5F4A34BB6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280" y="1461231"/>
            <a:ext cx="8053490" cy="321046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DBEC6CC-21CE-4459-BA82-3A2678109E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556" y="4900277"/>
            <a:ext cx="3513867" cy="178749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31C27986-75D7-4063-B267-DD1324145C1C}"/>
              </a:ext>
            </a:extLst>
          </p:cNvPr>
          <p:cNvGrpSpPr/>
          <p:nvPr/>
        </p:nvGrpSpPr>
        <p:grpSpPr>
          <a:xfrm>
            <a:off x="4488410" y="5172287"/>
            <a:ext cx="4677082" cy="1243471"/>
            <a:chOff x="3411984" y="4648200"/>
            <a:chExt cx="4677575" cy="1243602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93033D8-4E97-4C43-B505-3074B21AE8F2}"/>
                </a:ext>
              </a:extLst>
            </p:cNvPr>
            <p:cNvSpPr/>
            <p:nvPr/>
          </p:nvSpPr>
          <p:spPr>
            <a:xfrm>
              <a:off x="3411984" y="4648200"/>
              <a:ext cx="2442125" cy="1243595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224" dirty="0">
                  <a:solidFill>
                    <a:schemeClr val="tx1"/>
                  </a:solidFill>
                </a:rPr>
                <a:t>Your C# Code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43C33A7-6025-4D71-B1FC-16FC572F9A67}"/>
                </a:ext>
              </a:extLst>
            </p:cNvPr>
            <p:cNvSpPr/>
            <p:nvPr/>
          </p:nvSpPr>
          <p:spPr>
            <a:xfrm>
              <a:off x="6553200" y="4648200"/>
              <a:ext cx="1536359" cy="124360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24" dirty="0">
                  <a:solidFill>
                    <a:schemeClr val="tx1"/>
                  </a:solidFill>
                </a:rPr>
                <a:t>Power BI</a:t>
              </a:r>
            </a:p>
            <a:p>
              <a:pPr algn="ctr"/>
              <a:r>
                <a:rPr lang="en-US" sz="1224" dirty="0">
                  <a:solidFill>
                    <a:schemeClr val="tx1"/>
                  </a:solidFill>
                </a:rPr>
                <a:t>Service API</a:t>
              </a:r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8BC70D99-3D1F-41AB-A72C-BFC3AE33855E}"/>
                </a:ext>
              </a:extLst>
            </p:cNvPr>
            <p:cNvSpPr/>
            <p:nvPr/>
          </p:nvSpPr>
          <p:spPr>
            <a:xfrm>
              <a:off x="3564618" y="5008209"/>
              <a:ext cx="2145013" cy="681046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4862" indent="-174862">
                <a:buFont typeface="Arial" panose="020B0604020202020204" pitchFamily="34" charset="0"/>
                <a:buChar char="•"/>
              </a:pPr>
              <a:r>
                <a:rPr lang="en-US" sz="918" dirty="0">
                  <a:solidFill>
                    <a:schemeClr val="tx1"/>
                  </a:solidFill>
                </a:rPr>
                <a:t>Executing HTTP Requests</a:t>
              </a:r>
            </a:p>
            <a:p>
              <a:pPr marL="174862" indent="-174862">
                <a:buFont typeface="Arial" panose="020B0604020202020204" pitchFamily="34" charset="0"/>
                <a:buChar char="•"/>
              </a:pPr>
              <a:r>
                <a:rPr lang="en-US" sz="918" dirty="0">
                  <a:solidFill>
                    <a:schemeClr val="tx1"/>
                  </a:solidFill>
                </a:rPr>
                <a:t>Capturing HTTP Responses</a:t>
              </a:r>
            </a:p>
            <a:p>
              <a:pPr marL="174862" indent="-174862">
                <a:buFont typeface="Arial" panose="020B0604020202020204" pitchFamily="34" charset="0"/>
                <a:buChar char="•"/>
              </a:pPr>
              <a:r>
                <a:rPr lang="en-US" sz="918" dirty="0">
                  <a:solidFill>
                    <a:schemeClr val="tx1"/>
                  </a:solidFill>
                </a:rPr>
                <a:t>Serializing/Deserializing JSON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F9CC9AF3-15F9-4E1A-ADDF-31213B3429D2}"/>
                </a:ext>
              </a:extLst>
            </p:cNvPr>
            <p:cNvCxnSpPr/>
            <p:nvPr/>
          </p:nvCxnSpPr>
          <p:spPr>
            <a:xfrm>
              <a:off x="5506611" y="5243700"/>
              <a:ext cx="1339613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18DFB007-AA25-48D3-AFED-7E9B3D7E20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06611" y="5440219"/>
              <a:ext cx="122106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48233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8F0590-4F0C-49E2-8EC6-83F94F3F5E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387798"/>
          </a:xfrm>
        </p:spPr>
        <p:txBody>
          <a:bodyPr/>
          <a:lstStyle/>
          <a:p>
            <a:r>
              <a:rPr lang="en-US" dirty="0"/>
              <a:t>Power BI .NET SDK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7B760B-6942-4B4B-A558-1A59C57D233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5914" y="1243471"/>
            <a:ext cx="11239789" cy="1415772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2448" dirty="0"/>
              <a:t>Developing without the Power BI .NET SDK</a:t>
            </a:r>
          </a:p>
          <a:p>
            <a:pPr lvl="1"/>
            <a:endParaRPr lang="en-US" sz="1632" dirty="0"/>
          </a:p>
          <a:p>
            <a:pPr lvl="1"/>
            <a:endParaRPr lang="en-US" sz="1632" dirty="0"/>
          </a:p>
          <a:p>
            <a:endParaRPr lang="en-US" sz="2448" dirty="0"/>
          </a:p>
          <a:p>
            <a:endParaRPr lang="en-US" sz="2448" dirty="0"/>
          </a:p>
          <a:p>
            <a:endParaRPr lang="en-US" sz="2448" dirty="0"/>
          </a:p>
          <a:p>
            <a:r>
              <a:rPr lang="en-US" sz="2448" dirty="0"/>
              <a:t>Developing with the Power BI .NET SDK</a:t>
            </a:r>
          </a:p>
          <a:p>
            <a:endParaRPr lang="en-US" sz="2448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DBA63C2-6F52-4428-87F6-CDA83C551775}"/>
              </a:ext>
            </a:extLst>
          </p:cNvPr>
          <p:cNvGrpSpPr/>
          <p:nvPr/>
        </p:nvGrpSpPr>
        <p:grpSpPr>
          <a:xfrm>
            <a:off x="891296" y="1761005"/>
            <a:ext cx="6332660" cy="1648545"/>
            <a:chOff x="838200" y="2092909"/>
            <a:chExt cx="5325862" cy="1316116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0D57F283-31FC-4795-9921-FE412115338D}"/>
                </a:ext>
              </a:extLst>
            </p:cNvPr>
            <p:cNvSpPr/>
            <p:nvPr/>
          </p:nvSpPr>
          <p:spPr>
            <a:xfrm>
              <a:off x="838200" y="2092909"/>
              <a:ext cx="2438399" cy="1316109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632" dirty="0">
                  <a:solidFill>
                    <a:schemeClr val="tx1"/>
                  </a:solidFill>
                </a:rPr>
                <a:t>Your C# Code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B28A309-F9F9-4816-85A4-D3667D537A28}"/>
                </a:ext>
              </a:extLst>
            </p:cNvPr>
            <p:cNvSpPr/>
            <p:nvPr/>
          </p:nvSpPr>
          <p:spPr>
            <a:xfrm>
              <a:off x="3886200" y="2092910"/>
              <a:ext cx="2277862" cy="131611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32" dirty="0">
                  <a:solidFill>
                    <a:schemeClr val="tx1"/>
                  </a:solidFill>
                </a:rPr>
                <a:t>Power BI</a:t>
              </a:r>
            </a:p>
            <a:p>
              <a:pPr algn="ctr"/>
              <a:r>
                <a:rPr lang="en-US" sz="1632" dirty="0">
                  <a:solidFill>
                    <a:schemeClr val="tx1"/>
                  </a:solidFill>
                </a:rPr>
                <a:t>Service API</a:t>
              </a: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9FC2FBBF-9072-4A64-9563-E4515034C480}"/>
                </a:ext>
              </a:extLst>
            </p:cNvPr>
            <p:cNvSpPr/>
            <p:nvPr/>
          </p:nvSpPr>
          <p:spPr>
            <a:xfrm>
              <a:off x="990601" y="2473910"/>
              <a:ext cx="2141740" cy="720757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4862" indent="-174862">
                <a:buFont typeface="Arial" panose="020B0604020202020204" pitchFamily="34" charset="0"/>
                <a:buChar char="•"/>
              </a:pPr>
              <a:r>
                <a:rPr lang="en-US" sz="1071" dirty="0">
                  <a:solidFill>
                    <a:schemeClr val="tx1"/>
                  </a:solidFill>
                </a:rPr>
                <a:t>Executing HTTP Requests</a:t>
              </a:r>
            </a:p>
            <a:p>
              <a:pPr marL="174862" indent="-174862">
                <a:buFont typeface="Arial" panose="020B0604020202020204" pitchFamily="34" charset="0"/>
                <a:buChar char="•"/>
              </a:pPr>
              <a:r>
                <a:rPr lang="en-US" sz="1071" dirty="0">
                  <a:solidFill>
                    <a:schemeClr val="tx1"/>
                  </a:solidFill>
                </a:rPr>
                <a:t>Capturing HTTP Responses</a:t>
              </a:r>
            </a:p>
            <a:p>
              <a:pPr marL="174862" indent="-174862">
                <a:buFont typeface="Arial" panose="020B0604020202020204" pitchFamily="34" charset="0"/>
                <a:buChar char="•"/>
              </a:pPr>
              <a:r>
                <a:rPr lang="en-US" sz="1071" dirty="0">
                  <a:solidFill>
                    <a:schemeClr val="tx1"/>
                  </a:solidFill>
                </a:rPr>
                <a:t>Serializing/Deserializing JSON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EF58F27F-EA4B-4CE1-8767-565C33BB5BED}"/>
                </a:ext>
              </a:extLst>
            </p:cNvPr>
            <p:cNvCxnSpPr/>
            <p:nvPr/>
          </p:nvCxnSpPr>
          <p:spPr>
            <a:xfrm>
              <a:off x="2929631" y="2723132"/>
              <a:ext cx="133756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AF7C5FE5-261B-4694-8E99-8F54E0971F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29631" y="2931110"/>
              <a:ext cx="1219201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20428934-DC4F-40E7-93A2-ED1353C98D32}"/>
              </a:ext>
            </a:extLst>
          </p:cNvPr>
          <p:cNvGrpSpPr/>
          <p:nvPr/>
        </p:nvGrpSpPr>
        <p:grpSpPr>
          <a:xfrm>
            <a:off x="891297" y="4281140"/>
            <a:ext cx="6295074" cy="2321402"/>
            <a:chOff x="838199" y="4389506"/>
            <a:chExt cx="5325863" cy="1813065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87DE4A2-0A67-4002-BB48-335FD874739F}"/>
                </a:ext>
              </a:extLst>
            </p:cNvPr>
            <p:cNvSpPr/>
            <p:nvPr/>
          </p:nvSpPr>
          <p:spPr>
            <a:xfrm>
              <a:off x="838200" y="4886455"/>
              <a:ext cx="2438399" cy="1316109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632" dirty="0">
                  <a:solidFill>
                    <a:schemeClr val="tx1"/>
                  </a:solidFill>
                </a:rPr>
                <a:t>Power BI .NET SDK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628E0E9-D2AE-4E2F-9EFA-21CBCD46DA9C}"/>
                </a:ext>
              </a:extLst>
            </p:cNvPr>
            <p:cNvSpPr/>
            <p:nvPr/>
          </p:nvSpPr>
          <p:spPr>
            <a:xfrm>
              <a:off x="3886200" y="4389506"/>
              <a:ext cx="2277862" cy="181306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32" dirty="0">
                  <a:solidFill>
                    <a:schemeClr val="tx1"/>
                  </a:solidFill>
                </a:rPr>
                <a:t>Power BI</a:t>
              </a:r>
            </a:p>
            <a:p>
              <a:pPr algn="ctr"/>
              <a:r>
                <a:rPr lang="en-US" sz="1632" dirty="0">
                  <a:solidFill>
                    <a:schemeClr val="tx1"/>
                  </a:solidFill>
                </a:rPr>
                <a:t>Service API</a:t>
              </a: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2299CEA6-DEA3-4A5A-B52D-CDA27B912123}"/>
                </a:ext>
              </a:extLst>
            </p:cNvPr>
            <p:cNvSpPr/>
            <p:nvPr/>
          </p:nvSpPr>
          <p:spPr>
            <a:xfrm>
              <a:off x="990600" y="5065157"/>
              <a:ext cx="2141740" cy="720757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4862" indent="-174862">
                <a:buFont typeface="Arial" panose="020B0604020202020204" pitchFamily="34" charset="0"/>
                <a:buChar char="•"/>
              </a:pPr>
              <a:r>
                <a:rPr lang="en-US" sz="1071" dirty="0">
                  <a:solidFill>
                    <a:schemeClr val="tx1"/>
                  </a:solidFill>
                </a:rPr>
                <a:t>Executing HTTP Requests</a:t>
              </a:r>
            </a:p>
            <a:p>
              <a:pPr marL="174862" indent="-174862">
                <a:buFont typeface="Arial" panose="020B0604020202020204" pitchFamily="34" charset="0"/>
                <a:buChar char="•"/>
              </a:pPr>
              <a:r>
                <a:rPr lang="en-US" sz="1071" dirty="0">
                  <a:solidFill>
                    <a:schemeClr val="tx1"/>
                  </a:solidFill>
                </a:rPr>
                <a:t>Capturing HTTP Responses</a:t>
              </a:r>
            </a:p>
            <a:p>
              <a:pPr marL="174862" indent="-174862">
                <a:buFont typeface="Arial" panose="020B0604020202020204" pitchFamily="34" charset="0"/>
                <a:buChar char="•"/>
              </a:pPr>
              <a:r>
                <a:rPr lang="en-US" sz="1071" dirty="0">
                  <a:solidFill>
                    <a:schemeClr val="tx1"/>
                  </a:solidFill>
                </a:rPr>
                <a:t>Serializing/Deserializing JSON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92C98ABB-9817-47E9-9315-844F7CFF1A47}"/>
                </a:ext>
              </a:extLst>
            </p:cNvPr>
            <p:cNvCxnSpPr/>
            <p:nvPr/>
          </p:nvCxnSpPr>
          <p:spPr>
            <a:xfrm>
              <a:off x="2929631" y="5314379"/>
              <a:ext cx="133756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0E0F4C89-6438-4E59-966B-21CEB185BE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29631" y="5522357"/>
              <a:ext cx="1219201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48F7A12-3E79-4039-A539-EBB1BB191E25}"/>
                </a:ext>
              </a:extLst>
            </p:cNvPr>
            <p:cNvSpPr/>
            <p:nvPr/>
          </p:nvSpPr>
          <p:spPr>
            <a:xfrm>
              <a:off x="838199" y="4389506"/>
              <a:ext cx="2438399" cy="40003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32" dirty="0">
                  <a:solidFill>
                    <a:schemeClr val="tx1"/>
                  </a:solidFill>
                </a:rPr>
                <a:t>Your C# Code</a:t>
              </a:r>
            </a:p>
          </p:txBody>
        </p:sp>
      </p:grpSp>
      <p:sp>
        <p:nvSpPr>
          <p:cNvPr id="11" name="Arrow: Down 10">
            <a:extLst>
              <a:ext uri="{FF2B5EF4-FFF2-40B4-BE49-F238E27FC236}">
                <a16:creationId xmlns:a16="http://schemas.microsoft.com/office/drawing/2014/main" id="{C56D070A-0C0B-4C45-9C40-08A8892D766D}"/>
              </a:ext>
            </a:extLst>
          </p:cNvPr>
          <p:cNvSpPr/>
          <p:nvPr/>
        </p:nvSpPr>
        <p:spPr>
          <a:xfrm>
            <a:off x="1979335" y="4767277"/>
            <a:ext cx="727154" cy="39944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/>
          </a:p>
        </p:txBody>
      </p:sp>
    </p:spTree>
    <p:extLst>
      <p:ext uri="{BB962C8B-B14F-4D97-AF65-F5344CB8AC3E}">
        <p14:creationId xmlns:p14="http://schemas.microsoft.com/office/powerpoint/2010/main" val="858825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387798"/>
          </a:xfrm>
        </p:spPr>
        <p:txBody>
          <a:bodyPr/>
          <a:lstStyle/>
          <a:p>
            <a:r>
              <a:rPr lang="en-US" dirty="0"/>
              <a:t>Migrating to v3 of the Power BI .NET SDK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5AFC809-EEC0-4BB0-AC9F-A5137DBB5D1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6712" y="1243471"/>
            <a:ext cx="11238194" cy="549682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You must move to SDK v3 to take advantage of latest API features</a:t>
            </a:r>
          </a:p>
          <a:p>
            <a:pPr lvl="1"/>
            <a:r>
              <a:rPr lang="en-US" dirty="0"/>
              <a:t>Automated server-side generation of PDF file from Power BI report</a:t>
            </a:r>
          </a:p>
          <a:p>
            <a:pPr lvl="1"/>
            <a:r>
              <a:rPr lang="en-US" dirty="0"/>
              <a:t>Generation of multi-resource embed tokens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Beware of breaking changes when moving from v2.x to 3.x</a:t>
            </a:r>
          </a:p>
          <a:p>
            <a:pPr lvl="1"/>
            <a:r>
              <a:rPr lang="en-US" sz="2000" dirty="0"/>
              <a:t>Namespace </a:t>
            </a:r>
            <a:r>
              <a:rPr lang="en-US" sz="1600" b="1" dirty="0">
                <a:solidFill>
                  <a:schemeClr val="accent5"/>
                </a:solidFill>
                <a:latin typeface="Lucida Console" panose="020B0609040504020204" pitchFamily="49" charset="0"/>
              </a:rPr>
              <a:t>Microsoft.PowerBI.Api.v2</a:t>
            </a:r>
            <a:r>
              <a:rPr lang="en-US" sz="2000" dirty="0"/>
              <a:t> renamed to </a:t>
            </a:r>
            <a:r>
              <a:rPr lang="en-US" sz="1600" b="1" dirty="0" err="1">
                <a:solidFill>
                  <a:schemeClr val="accent5"/>
                </a:solidFill>
                <a:latin typeface="Lucida Console" panose="020B0609040504020204" pitchFamily="49" charset="0"/>
              </a:rPr>
              <a:t>Microsoft.PowerBI.Api</a:t>
            </a:r>
            <a:endParaRPr lang="en-US" sz="2000" b="1" dirty="0">
              <a:solidFill>
                <a:schemeClr val="accent5"/>
              </a:solidFill>
              <a:latin typeface="Lucida Console" panose="020B0609040504020204" pitchFamily="49" charset="0"/>
            </a:endParaRPr>
          </a:p>
          <a:p>
            <a:pPr lvl="1"/>
            <a:r>
              <a:rPr lang="en-US" sz="2000" dirty="0"/>
              <a:t>Namespace </a:t>
            </a:r>
            <a:r>
              <a:rPr lang="en-US" sz="1600" b="1" dirty="0">
                <a:solidFill>
                  <a:schemeClr val="accent5"/>
                </a:solidFill>
                <a:latin typeface="Lucida Console" panose="020B0609040504020204" pitchFamily="49" charset="0"/>
              </a:rPr>
              <a:t>Microsoft.PowerBI.Api.Models.v2</a:t>
            </a:r>
            <a:r>
              <a:rPr lang="en-US" sz="1600" b="1" dirty="0">
                <a:latin typeface="Lucida Console" panose="020B0609040504020204" pitchFamily="49" charset="0"/>
              </a:rPr>
              <a:t> </a:t>
            </a:r>
            <a:r>
              <a:rPr lang="en-US" sz="2000" dirty="0"/>
              <a:t>renamed to </a:t>
            </a:r>
            <a:r>
              <a:rPr lang="en-US" sz="1600" b="1" dirty="0" err="1">
                <a:solidFill>
                  <a:schemeClr val="accent5"/>
                </a:solidFill>
                <a:latin typeface="Lucida Console" panose="020B0609040504020204" pitchFamily="49" charset="0"/>
              </a:rPr>
              <a:t>Microsoft.PowerBI.Api.Models</a:t>
            </a:r>
            <a:endParaRPr lang="en-US" sz="2000" b="1" dirty="0">
              <a:solidFill>
                <a:schemeClr val="accent5"/>
              </a:solidFill>
              <a:latin typeface="Lucida Console" panose="020B0609040504020204" pitchFamily="49" charset="0"/>
            </a:endParaRPr>
          </a:p>
          <a:p>
            <a:pPr lvl="1"/>
            <a:r>
              <a:rPr lang="en-US" sz="2000" dirty="0"/>
              <a:t>Parameters for Power BI resource IDs now based on GUIDs instead of strings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E7300B-69EB-46B9-B9C4-8AD29D49DA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053" y="2726219"/>
            <a:ext cx="7567447" cy="1174450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B6FF4511-16A9-45B9-8DDB-204CB883BF4B}"/>
              </a:ext>
            </a:extLst>
          </p:cNvPr>
          <p:cNvSpPr/>
          <p:nvPr/>
        </p:nvSpPr>
        <p:spPr bwMode="auto">
          <a:xfrm>
            <a:off x="7257329" y="2910652"/>
            <a:ext cx="578735" cy="335666"/>
          </a:xfrm>
          <a:prstGeom prst="rightArrow">
            <a:avLst/>
          </a:prstGeom>
          <a:solidFill>
            <a:srgbClr val="C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642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FC601-BBDF-48B0-ABCA-BE3DE200C7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239464" cy="941796"/>
          </a:xfrm>
        </p:spPr>
        <p:txBody>
          <a:bodyPr/>
          <a:lstStyle/>
          <a:p>
            <a:r>
              <a:rPr lang="en-US" sz="36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Exercise 3</a:t>
            </a:r>
            <a:br>
              <a:rPr lang="en-US" sz="3600" dirty="0"/>
            </a:br>
            <a:r>
              <a:rPr lang="en-US" sz="3200" dirty="0"/>
              <a:t>Call the Power BI Service API</a:t>
            </a:r>
            <a:endParaRPr lang="en-US" sz="36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5390E0-2B8F-44DC-BE3F-B87F62C4C8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8505" y="1629292"/>
            <a:ext cx="11239464" cy="2745432"/>
          </a:xfrm>
        </p:spPr>
        <p:txBody>
          <a:bodyPr/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Add a new class named </a:t>
            </a:r>
            <a:r>
              <a:rPr lang="en-US" sz="2000" b="1" dirty="0" err="1">
                <a:latin typeface="Lucida Console" panose="020B0609040504020204" pitchFamily="49" charset="0"/>
              </a:rPr>
              <a:t>PowerBiServiceApi</a:t>
            </a:r>
            <a:endParaRPr lang="en-US" b="1" dirty="0">
              <a:latin typeface="Lucida Console" panose="020B0609040504020204" pitchFamily="49" charset="0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Add support to acquire access tokens using </a:t>
            </a:r>
            <a:r>
              <a:rPr lang="en-US" sz="2000" b="1" dirty="0" err="1">
                <a:latin typeface="Lucida Console" panose="020B0609040504020204" pitchFamily="49" charset="0"/>
              </a:rPr>
              <a:t>Microsoft.Identity.Web</a:t>
            </a:r>
            <a:endParaRPr lang="en-US" sz="2000" b="1" dirty="0">
              <a:latin typeface="Lucida Console" panose="020B0609040504020204" pitchFamily="49" charset="0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Call Power BI Service API to get embedding data for a report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Pass the embedding data for a report to the browser</a:t>
            </a:r>
            <a:endParaRPr lang="en-US" b="1" dirty="0"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0486575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0B5D6-23B3-46AF-89B8-3BBA9FA12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Support for Token Acquisition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6239F4-AB49-40EA-807E-63BE1DC3764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378083"/>
            <a:ext cx="11239464" cy="3120598"/>
          </a:xfrm>
        </p:spPr>
        <p:txBody>
          <a:bodyPr/>
          <a:lstStyle/>
          <a:p>
            <a:r>
              <a:rPr lang="en-US" dirty="0"/>
              <a:t>Modify </a:t>
            </a:r>
            <a:r>
              <a:rPr lang="en-US" dirty="0" err="1"/>
              <a:t>ConfigureService</a:t>
            </a:r>
            <a:r>
              <a:rPr lang="en-US" dirty="0"/>
              <a:t> in </a:t>
            </a:r>
            <a:r>
              <a:rPr lang="en-US" dirty="0" err="1"/>
              <a:t>Startup.cs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Add a new C# Class named </a:t>
            </a:r>
            <a:r>
              <a:rPr lang="en-US" dirty="0" err="1"/>
              <a:t>PowerBiServiceAPi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D60C55-72D5-47F7-BE01-33E0D819F8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649" y="4590066"/>
            <a:ext cx="8953500" cy="2305050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sp>
        <p:nvSpPr>
          <p:cNvPr id="5" name="Arrow: Left 4">
            <a:extLst>
              <a:ext uri="{FF2B5EF4-FFF2-40B4-BE49-F238E27FC236}">
                <a16:creationId xmlns:a16="http://schemas.microsoft.com/office/drawing/2014/main" id="{6294885C-521B-463F-AAD8-3684590555C5}"/>
              </a:ext>
            </a:extLst>
          </p:cNvPr>
          <p:cNvSpPr/>
          <p:nvPr/>
        </p:nvSpPr>
        <p:spPr bwMode="auto">
          <a:xfrm>
            <a:off x="9867482" y="5265336"/>
            <a:ext cx="2098740" cy="1356527"/>
          </a:xfrm>
          <a:prstGeom prst="leftArrow">
            <a:avLst/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Dependency injection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585D02-42E4-4A00-B41D-4AA0CFA3BE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650" y="1950295"/>
            <a:ext cx="7260516" cy="1759375"/>
          </a:xfrm>
          <a:prstGeom prst="rect">
            <a:avLst/>
          </a:prstGeom>
          <a:ln>
            <a:solidFill>
              <a:schemeClr val="tx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22272402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5D7D72-B732-4E58-ABFE-67AE37BEB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Support for Acquiring Access Tokens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15DC93-E849-451B-87A0-1F940C62B4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7176" y="1481970"/>
            <a:ext cx="7797578" cy="5058530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>
            <a:solidFill>
              <a:schemeClr val="tx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849315862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B1DCE9-DA70-4BCD-AA8B-2CADFEE3C2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498598"/>
          </a:xfrm>
        </p:spPr>
        <p:txBody>
          <a:bodyPr/>
          <a:lstStyle/>
          <a:p>
            <a:r>
              <a:rPr lang="en-US" sz="3600" dirty="0"/>
              <a:t>Call </a:t>
            </a:r>
            <a:r>
              <a:rPr lang="en-US" sz="3600" dirty="0" err="1"/>
              <a:t>GetReportInGroupAsync</a:t>
            </a:r>
            <a:r>
              <a:rPr lang="en-US" sz="3600" dirty="0"/>
              <a:t> to Get Embedding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FB5537-E371-4D6C-A789-0BCEA9ACD5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514" y="1285034"/>
            <a:ext cx="3393153" cy="1310227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BE4D52E-2EE7-46AF-8AF8-B07A4B7A41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514" y="2924498"/>
            <a:ext cx="7507953" cy="3129004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952587552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8D45B-0277-4633-A437-590A05ED4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Accessing </a:t>
            </a:r>
            <a:r>
              <a:rPr lang="en-US" dirty="0" err="1"/>
              <a:t>PowerBiServiceApi</a:t>
            </a:r>
            <a:r>
              <a:rPr lang="en-US" dirty="0"/>
              <a:t> from a Controller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0E021A-EB68-48F3-A047-8791E8AA05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471" y="1317568"/>
            <a:ext cx="7738766" cy="383821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>
                <a:lumMod val="75000"/>
              </a:schemeClr>
            </a:solidFill>
          </a:ln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72E391CD-4494-47A6-9489-F18097A136FA}"/>
              </a:ext>
            </a:extLst>
          </p:cNvPr>
          <p:cNvGrpSpPr/>
          <p:nvPr/>
        </p:nvGrpSpPr>
        <p:grpSpPr>
          <a:xfrm>
            <a:off x="759085" y="5612877"/>
            <a:ext cx="10404634" cy="1135467"/>
            <a:chOff x="759085" y="5612877"/>
            <a:chExt cx="10404634" cy="1135467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EDF2EB72-B2E2-4191-9DD3-AFC44652FF58}"/>
                </a:ext>
              </a:extLst>
            </p:cNvPr>
            <p:cNvSpPr/>
            <p:nvPr/>
          </p:nvSpPr>
          <p:spPr bwMode="auto">
            <a:xfrm>
              <a:off x="759085" y="5612881"/>
              <a:ext cx="2270710" cy="1135463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MSAL Token Acquisition Service</a:t>
              </a:r>
            </a:p>
          </p:txBody>
        </p:sp>
        <p:sp>
          <p:nvSpPr>
            <p:cNvPr id="5" name="Arrow: Right 4">
              <a:extLst>
                <a:ext uri="{FF2B5EF4-FFF2-40B4-BE49-F238E27FC236}">
                  <a16:creationId xmlns:a16="http://schemas.microsoft.com/office/drawing/2014/main" id="{D1E05E74-BDD1-433F-B597-CF532B713600}"/>
                </a:ext>
              </a:extLst>
            </p:cNvPr>
            <p:cNvSpPr/>
            <p:nvPr/>
          </p:nvSpPr>
          <p:spPr bwMode="auto">
            <a:xfrm>
              <a:off x="3061882" y="5763604"/>
              <a:ext cx="1732077" cy="834013"/>
            </a:xfrm>
            <a:prstGeom prst="rightArrow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50" b="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Arial Black" panose="020B0A04020102020204" pitchFamily="34" charset="0"/>
                  <a:ea typeface="Segoe UI" pitchFamily="34" charset="0"/>
                  <a:cs typeface="Segoe UI" pitchFamily="34" charset="0"/>
                </a:rPr>
                <a:t>Dependency Injection</a:t>
              </a:r>
            </a:p>
          </p:txBody>
        </p:sp>
        <p:sp>
          <p:nvSpPr>
            <p:cNvPr id="7" name="Arrow: Right 6">
              <a:extLst>
                <a:ext uri="{FF2B5EF4-FFF2-40B4-BE49-F238E27FC236}">
                  <a16:creationId xmlns:a16="http://schemas.microsoft.com/office/drawing/2014/main" id="{BB862875-28BB-458B-9B00-AFEDB613D1CD}"/>
                </a:ext>
              </a:extLst>
            </p:cNvPr>
            <p:cNvSpPr/>
            <p:nvPr/>
          </p:nvSpPr>
          <p:spPr bwMode="auto">
            <a:xfrm>
              <a:off x="7128845" y="5763604"/>
              <a:ext cx="1732077" cy="834013"/>
            </a:xfrm>
            <a:prstGeom prst="rightArrow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50" b="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Arial Black" panose="020B0A04020102020204" pitchFamily="34" charset="0"/>
                  <a:ea typeface="Segoe UI" pitchFamily="34" charset="0"/>
                  <a:cs typeface="Segoe UI" pitchFamily="34" charset="0"/>
                </a:rPr>
                <a:t>Dependency Injection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B497705-0307-418C-853A-11F20664EE28}"/>
                </a:ext>
              </a:extLst>
            </p:cNvPr>
            <p:cNvSpPr/>
            <p:nvPr/>
          </p:nvSpPr>
          <p:spPr bwMode="auto">
            <a:xfrm>
              <a:off x="4826047" y="5612878"/>
              <a:ext cx="2270710" cy="1135463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PowerBiServiceAPI</a:t>
              </a:r>
              <a:endParaRPr lang="en-US" sz="16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D1811FD-D0A2-417C-8AD9-1B2D86945112}"/>
                </a:ext>
              </a:extLst>
            </p:cNvPr>
            <p:cNvSpPr/>
            <p:nvPr/>
          </p:nvSpPr>
          <p:spPr bwMode="auto">
            <a:xfrm>
              <a:off x="8893009" y="5612877"/>
              <a:ext cx="2270710" cy="1135463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HomeController</a:t>
              </a:r>
              <a:endParaRPr lang="en-US" sz="16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14" name="Arrow: Left 13">
            <a:extLst>
              <a:ext uri="{FF2B5EF4-FFF2-40B4-BE49-F238E27FC236}">
                <a16:creationId xmlns:a16="http://schemas.microsoft.com/office/drawing/2014/main" id="{70175FEE-F561-481E-9120-7014E663E097}"/>
              </a:ext>
            </a:extLst>
          </p:cNvPr>
          <p:cNvSpPr/>
          <p:nvPr/>
        </p:nvSpPr>
        <p:spPr bwMode="auto">
          <a:xfrm>
            <a:off x="6561574" y="2170444"/>
            <a:ext cx="2331435" cy="910481"/>
          </a:xfrm>
          <a:prstGeom prst="leftArrow">
            <a:avLst>
              <a:gd name="adj1" fmla="val 75185"/>
              <a:gd name="adj2" fmla="val 76487"/>
            </a:avLst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Dependency injection</a:t>
            </a:r>
          </a:p>
        </p:txBody>
      </p:sp>
    </p:spTree>
    <p:extLst>
      <p:ext uri="{BB962C8B-B14F-4D97-AF65-F5344CB8AC3E}">
        <p14:creationId xmlns:p14="http://schemas.microsoft.com/office/powerpoint/2010/main" val="269281600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6B523-EBEC-4311-BDBA-BD48B6A52A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Displaying Data from the View Model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35554E8-C70B-4862-8D3A-FE3FFE9F1D28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88263" y="1256669"/>
            <a:ext cx="10522922" cy="5280656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330959494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6B523-EBEC-4311-BDBA-BD48B6A52A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3 Finale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507D48E-7376-4BA1-8A33-9049020E7EE3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263" y="1300659"/>
            <a:ext cx="8958553" cy="4856414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608537237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7BF15BD-001C-49B3-9A01-B39DEDA47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1F6BD0B-C4D8-42DE-A3A7-50D8219CE6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42092" y="2355794"/>
            <a:ext cx="7796829" cy="3200876"/>
          </a:xfrm>
        </p:spPr>
        <p:txBody>
          <a:bodyPr/>
          <a:lstStyle/>
          <a:p>
            <a:pPr marL="466298" indent="-466298">
              <a:buFont typeface="Wingdings" panose="05000000000000000000" pitchFamily="2" charset="2"/>
              <a:buChar char="Ø"/>
            </a:pPr>
            <a:r>
              <a:rPr lang="en-US" dirty="0"/>
              <a:t>Tutorial Introduction</a:t>
            </a:r>
          </a:p>
          <a:p>
            <a:pPr marL="466298" indent="-466298">
              <a:buFont typeface="Wingdings" panose="05000000000000000000" pitchFamily="2" charset="2"/>
              <a:buChar char="§"/>
            </a:pPr>
            <a:r>
              <a:rPr lang="en-US" dirty="0"/>
              <a:t>Developing with .NET Core</a:t>
            </a:r>
          </a:p>
          <a:p>
            <a:pPr marL="466298" indent="-466298">
              <a:buFont typeface="Wingdings" panose="05000000000000000000" pitchFamily="2" charset="2"/>
              <a:buChar char="§"/>
            </a:pPr>
            <a:r>
              <a:rPr lang="en-US" dirty="0"/>
              <a:t>Introducing </a:t>
            </a:r>
            <a:r>
              <a:rPr lang="en-US" sz="2000" b="1" dirty="0" err="1">
                <a:latin typeface="Lucida Console" panose="020B0609040504020204" pitchFamily="49" charset="0"/>
              </a:rPr>
              <a:t>Microsoft.Identity.Web</a:t>
            </a:r>
            <a:endParaRPr lang="en-US" b="1" dirty="0">
              <a:latin typeface="Lucida Console" panose="020B0609040504020204" pitchFamily="49" charset="0"/>
            </a:endParaRPr>
          </a:p>
          <a:p>
            <a:pPr marL="466298" indent="-466298">
              <a:buFont typeface="Wingdings" panose="05000000000000000000" pitchFamily="2" charset="2"/>
              <a:buChar char="§"/>
            </a:pPr>
            <a:r>
              <a:rPr lang="en-US" dirty="0"/>
              <a:t>Calling the Power BI Service API</a:t>
            </a:r>
          </a:p>
          <a:p>
            <a:pPr marL="466298" indent="-466298">
              <a:buFont typeface="Wingdings" panose="05000000000000000000" pitchFamily="2" charset="2"/>
              <a:buChar char="§"/>
            </a:pPr>
            <a:r>
              <a:rPr lang="en-US" dirty="0"/>
              <a:t>Programming the Power BI JavaScript API</a:t>
            </a:r>
          </a:p>
          <a:p>
            <a:pPr marL="466298" indent="-466298">
              <a:buFont typeface="Wingdings" panose="05000000000000000000" pitchFamily="2" charset="2"/>
              <a:buChar char="§"/>
            </a:pPr>
            <a:r>
              <a:rPr lang="en-US" dirty="0"/>
              <a:t>Adding TypeScript Support to a .NET Core Project</a:t>
            </a:r>
          </a:p>
          <a:p>
            <a:pPr marL="466298" indent="-466298">
              <a:buFont typeface="Wingdings" panose="05000000000000000000" pitchFamily="2" charset="2"/>
              <a:buChar char="§"/>
            </a:pPr>
            <a:r>
              <a:rPr lang="en-US" dirty="0"/>
              <a:t>Programming with Multi-Resource Embed Tokens</a:t>
            </a:r>
          </a:p>
        </p:txBody>
      </p:sp>
    </p:spTree>
    <p:extLst>
      <p:ext uri="{BB962C8B-B14F-4D97-AF65-F5344CB8AC3E}">
        <p14:creationId xmlns:p14="http://schemas.microsoft.com/office/powerpoint/2010/main" val="258233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7BF15BD-001C-49B3-9A01-B39DEDA47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1F6BD0B-C4D8-42DE-A3A7-50D8219CE6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42092" y="2355794"/>
            <a:ext cx="7796829" cy="3200876"/>
          </a:xfrm>
        </p:spPr>
        <p:txBody>
          <a:bodyPr/>
          <a:lstStyle/>
          <a:p>
            <a:pPr marL="466298" indent="-466298">
              <a:buFont typeface="Wingdings" panose="05000000000000000000" pitchFamily="2" charset="2"/>
              <a:buChar char="ü"/>
            </a:pPr>
            <a:r>
              <a:rPr lang="en-US" dirty="0"/>
              <a:t>Tutorial Introduction</a:t>
            </a:r>
          </a:p>
          <a:p>
            <a:pPr marL="466298" indent="-466298">
              <a:buFont typeface="Wingdings" panose="05000000000000000000" pitchFamily="2" charset="2"/>
              <a:buChar char="ü"/>
            </a:pPr>
            <a:r>
              <a:rPr lang="en-US" dirty="0"/>
              <a:t>Developing with .NET Core</a:t>
            </a:r>
          </a:p>
          <a:p>
            <a:pPr marL="466298" indent="-466298">
              <a:buFont typeface="Wingdings" panose="05000000000000000000" pitchFamily="2" charset="2"/>
              <a:buChar char="ü"/>
            </a:pPr>
            <a:r>
              <a:rPr lang="en-US" dirty="0"/>
              <a:t>Introducing </a:t>
            </a:r>
            <a:r>
              <a:rPr lang="en-US" sz="2000" b="1" dirty="0" err="1">
                <a:latin typeface="Lucida Console" panose="020B0609040504020204" pitchFamily="49" charset="0"/>
              </a:rPr>
              <a:t>Microsoft.Identity.Web</a:t>
            </a:r>
            <a:endParaRPr lang="en-US" b="1" dirty="0">
              <a:latin typeface="Lucida Console" panose="020B0609040504020204" pitchFamily="49" charset="0"/>
            </a:endParaRPr>
          </a:p>
          <a:p>
            <a:pPr marL="466298" indent="-466298">
              <a:buFont typeface="Wingdings" panose="05000000000000000000" pitchFamily="2" charset="2"/>
              <a:buChar char="ü"/>
            </a:pPr>
            <a:r>
              <a:rPr lang="en-US" dirty="0"/>
              <a:t>Calling the Power BI Service API</a:t>
            </a:r>
          </a:p>
          <a:p>
            <a:pPr marL="466298" indent="-466298">
              <a:buFont typeface="Wingdings" panose="05000000000000000000" pitchFamily="2" charset="2"/>
              <a:buChar char="Ø"/>
            </a:pPr>
            <a:r>
              <a:rPr lang="en-US" dirty="0"/>
              <a:t>Programming the Power BI JavaScript API</a:t>
            </a:r>
          </a:p>
          <a:p>
            <a:pPr marL="466298" indent="-466298">
              <a:buFont typeface="Wingdings" panose="05000000000000000000" pitchFamily="2" charset="2"/>
              <a:buChar char="§"/>
            </a:pPr>
            <a:r>
              <a:rPr lang="en-US" dirty="0"/>
              <a:t>Adding TypeScript Support to a.NET Core Project</a:t>
            </a:r>
          </a:p>
          <a:p>
            <a:pPr marL="466298" indent="-466298">
              <a:buFont typeface="Wingdings" panose="05000000000000000000" pitchFamily="2" charset="2"/>
              <a:buChar char="§"/>
            </a:pPr>
            <a:r>
              <a:rPr lang="en-US" dirty="0"/>
              <a:t>Programming with Multi-Resource Embed Tokens</a:t>
            </a:r>
          </a:p>
        </p:txBody>
      </p:sp>
    </p:spTree>
    <p:extLst>
      <p:ext uri="{BB962C8B-B14F-4D97-AF65-F5344CB8AC3E}">
        <p14:creationId xmlns:p14="http://schemas.microsoft.com/office/powerpoint/2010/main" val="1668411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FC601-BBDF-48B0-ABCA-BE3DE200C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Exercise 4</a:t>
            </a:r>
            <a:br>
              <a:rPr lang="en-US" sz="3600" dirty="0"/>
            </a:br>
            <a:r>
              <a:rPr lang="en-US" sz="3200" dirty="0"/>
              <a:t>Embedding a Report using powerbi.js</a:t>
            </a:r>
            <a:endParaRPr lang="en-US" sz="36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C57F82-1F51-49C6-B0DE-CF23A2035A8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540129"/>
            <a:ext cx="11239464" cy="2012602"/>
          </a:xfrm>
        </p:spPr>
        <p:txBody>
          <a:bodyPr/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Add a script link to powerbi.js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Create view model to pass embedding data to browser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Write JavaScript code to embed a report</a:t>
            </a:r>
          </a:p>
        </p:txBody>
      </p:sp>
    </p:spTree>
    <p:extLst>
      <p:ext uri="{BB962C8B-B14F-4D97-AF65-F5344CB8AC3E}">
        <p14:creationId xmlns:p14="http://schemas.microsoft.com/office/powerpoint/2010/main" val="472256043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707775-E24A-4E90-8BEB-4C8E72675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Simple View To Embed a Report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5021B41-D63B-4923-99DA-517B7176F1D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378083"/>
            <a:ext cx="11239464" cy="1077218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sz="2000" dirty="0"/>
              <a:t>First script link loads Power BI JavaScript API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Second script link adds view model to web page with report embedding data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Third script link loads a custom </a:t>
            </a:r>
            <a:r>
              <a:rPr lang="en-US" sz="2000" dirty="0" err="1"/>
              <a:t>Javascript</a:t>
            </a:r>
            <a:r>
              <a:rPr lang="en-US" sz="2000" dirty="0"/>
              <a:t> file named embed.js that you will write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8B761C-E6A1-4C94-BC6A-2652AE88DC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406" y="2653749"/>
            <a:ext cx="8920511" cy="3883576"/>
          </a:xfrm>
          <a:prstGeom prst="rect">
            <a:avLst/>
          </a:prstGeom>
          <a:ln>
            <a:solidFill>
              <a:schemeClr val="tx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550439616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7E83BA-8568-419F-A9C7-709D3C518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Retrieving Data from the Report View Model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E07388-B111-4F7D-A175-BB56AC46A3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222" y="2995253"/>
            <a:ext cx="5447271" cy="3281758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35B4AFE-4D3D-4FAA-8DE2-484F2D15F611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222" y="1305347"/>
            <a:ext cx="2378164" cy="1395757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093991608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41E138-F513-48EB-AEFD-C829C581A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Embedding a Report using powerbi.js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ED6820-0389-40B9-9DD0-34452CB9A2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058" y="1344613"/>
            <a:ext cx="5225422" cy="5192712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71EDDFB-3873-40FB-9F32-E9222E2B89AC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0159" y="1718561"/>
            <a:ext cx="6246624" cy="4096580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871104907"/>
      </p:ext>
    </p:extLst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30BBCF-F99B-4BA3-BA80-ED32CCEB36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Dynamically Resizing the Embed Container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42E0D5-4546-4830-BB04-3134DA6A86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567" y="1430337"/>
            <a:ext cx="7553325" cy="2066925"/>
          </a:xfrm>
          <a:prstGeom prst="rect">
            <a:avLst/>
          </a:prstGeom>
          <a:ln>
            <a:solidFill>
              <a:schemeClr val="tx1">
                <a:lumMod val="75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64F5BF6-1E25-4750-9DF5-96CED210F50C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4634" y="3206516"/>
            <a:ext cx="3981450" cy="2852420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952876317"/>
      </p:ext>
    </p:extLst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7BF15BD-001C-49B3-9A01-B39DEDA47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1F6BD0B-C4D8-42DE-A3A7-50D8219CE6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42092" y="2355794"/>
            <a:ext cx="7796829" cy="3200876"/>
          </a:xfrm>
        </p:spPr>
        <p:txBody>
          <a:bodyPr/>
          <a:lstStyle/>
          <a:p>
            <a:pPr marL="466298" indent="-466298">
              <a:buFont typeface="Wingdings" panose="05000000000000000000" pitchFamily="2" charset="2"/>
              <a:buChar char="ü"/>
            </a:pPr>
            <a:r>
              <a:rPr lang="en-US" dirty="0"/>
              <a:t>Tutorial Introduction</a:t>
            </a:r>
          </a:p>
          <a:p>
            <a:pPr marL="466298" indent="-466298">
              <a:buFont typeface="Wingdings" panose="05000000000000000000" pitchFamily="2" charset="2"/>
              <a:buChar char="ü"/>
            </a:pPr>
            <a:r>
              <a:rPr lang="en-US" dirty="0"/>
              <a:t>Developing with .NET Core</a:t>
            </a:r>
          </a:p>
          <a:p>
            <a:pPr marL="466298" indent="-466298">
              <a:buFont typeface="Wingdings" panose="05000000000000000000" pitchFamily="2" charset="2"/>
              <a:buChar char="ü"/>
            </a:pPr>
            <a:r>
              <a:rPr lang="en-US" dirty="0"/>
              <a:t>Introducing </a:t>
            </a:r>
            <a:r>
              <a:rPr lang="en-US" sz="2000" b="1" dirty="0" err="1">
                <a:latin typeface="Lucida Console" panose="020B0609040504020204" pitchFamily="49" charset="0"/>
              </a:rPr>
              <a:t>Microsoft.Identity.Web</a:t>
            </a:r>
            <a:endParaRPr lang="en-US" b="1" dirty="0">
              <a:latin typeface="Lucida Console" panose="020B0609040504020204" pitchFamily="49" charset="0"/>
            </a:endParaRPr>
          </a:p>
          <a:p>
            <a:pPr marL="466298" indent="-466298">
              <a:buFont typeface="Wingdings" panose="05000000000000000000" pitchFamily="2" charset="2"/>
              <a:buChar char="ü"/>
            </a:pPr>
            <a:r>
              <a:rPr lang="en-US" dirty="0"/>
              <a:t>Calling the Power BI Service API</a:t>
            </a:r>
          </a:p>
          <a:p>
            <a:pPr marL="466298" indent="-466298">
              <a:buFont typeface="Wingdings" panose="05000000000000000000" pitchFamily="2" charset="2"/>
              <a:buChar char="ü"/>
            </a:pPr>
            <a:r>
              <a:rPr lang="en-US" dirty="0"/>
              <a:t>Programming the Power BI JavaScript API</a:t>
            </a:r>
          </a:p>
          <a:p>
            <a:pPr marL="466298" indent="-466298">
              <a:buFont typeface="Wingdings" panose="05000000000000000000" pitchFamily="2" charset="2"/>
              <a:buChar char="Ø"/>
            </a:pPr>
            <a:r>
              <a:rPr lang="en-US" dirty="0"/>
              <a:t>Adding TypeScript Support to a.NET Core Project</a:t>
            </a:r>
          </a:p>
          <a:p>
            <a:pPr marL="466298" indent="-466298">
              <a:buFont typeface="Wingdings" panose="05000000000000000000" pitchFamily="2" charset="2"/>
              <a:buChar char="§"/>
            </a:pPr>
            <a:r>
              <a:rPr lang="en-US" dirty="0"/>
              <a:t>Programming with Multi-Resource Embed Tokens</a:t>
            </a:r>
          </a:p>
        </p:txBody>
      </p:sp>
    </p:spTree>
    <p:extLst>
      <p:ext uri="{BB962C8B-B14F-4D97-AF65-F5344CB8AC3E}">
        <p14:creationId xmlns:p14="http://schemas.microsoft.com/office/powerpoint/2010/main" val="2652997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FC601-BBDF-48B0-ABCA-BE3DE200C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Exercise 5</a:t>
            </a:r>
            <a:br>
              <a:rPr lang="en-US" sz="3600" dirty="0"/>
            </a:br>
            <a:r>
              <a:rPr lang="en-US" sz="3200" dirty="0"/>
              <a:t>Adding TypeScript/Webpack Support to a .NET Core Project</a:t>
            </a:r>
            <a:endParaRPr lang="en-US" sz="36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7CE1CF-0BB1-4613-B613-55A80CE46B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8505" y="1516979"/>
            <a:ext cx="11239464" cy="4182427"/>
          </a:xfrm>
        </p:spPr>
        <p:txBody>
          <a:bodyPr/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Copy </a:t>
            </a:r>
            <a:r>
              <a:rPr lang="en-US" sz="2000" b="1" dirty="0" err="1">
                <a:solidFill>
                  <a:schemeClr val="accent5"/>
                </a:solidFill>
                <a:latin typeface="Lucida Console" panose="020B0609040504020204" pitchFamily="49" charset="0"/>
              </a:rPr>
              <a:t>package.json</a:t>
            </a:r>
            <a:r>
              <a:rPr lang="en-US" dirty="0"/>
              <a:t> file to </a:t>
            </a:r>
            <a:r>
              <a:rPr lang="en-US" sz="2000" b="1" dirty="0" err="1">
                <a:solidFill>
                  <a:schemeClr val="accent5"/>
                </a:solidFill>
                <a:latin typeface="Lucida Console" panose="020B0609040504020204" pitchFamily="49" charset="0"/>
              </a:rPr>
              <a:t>UserOwnsData</a:t>
            </a:r>
            <a:r>
              <a:rPr lang="en-US" dirty="0"/>
              <a:t> project root folder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Execute </a:t>
            </a:r>
            <a:r>
              <a:rPr lang="en-US" sz="2000" b="1" dirty="0" err="1">
                <a:solidFill>
                  <a:schemeClr val="accent5"/>
                </a:solidFill>
                <a:latin typeface="Lucida Console" panose="020B0609040504020204" pitchFamily="49" charset="0"/>
              </a:rPr>
              <a:t>npm</a:t>
            </a:r>
            <a:r>
              <a:rPr lang="en-US" sz="2000" b="1" dirty="0">
                <a:solidFill>
                  <a:schemeClr val="accent5"/>
                </a:solidFill>
                <a:latin typeface="Lucida Console" panose="020B0609040504020204" pitchFamily="49" charset="0"/>
              </a:rPr>
              <a:t> install</a:t>
            </a:r>
            <a:r>
              <a:rPr lang="en-US" dirty="0"/>
              <a:t> to install Node.js packages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Copy </a:t>
            </a:r>
            <a:r>
              <a:rPr lang="en-US" sz="2000" b="1" dirty="0" err="1">
                <a:solidFill>
                  <a:schemeClr val="accent5"/>
                </a:solidFill>
                <a:latin typeface="Lucida Console" panose="020B0609040504020204" pitchFamily="49" charset="0"/>
              </a:rPr>
              <a:t>tsconfig.json</a:t>
            </a:r>
            <a:r>
              <a:rPr lang="en-US" dirty="0"/>
              <a:t> and </a:t>
            </a:r>
            <a:r>
              <a:rPr lang="en-US" sz="2000" b="1" dirty="0">
                <a:solidFill>
                  <a:schemeClr val="accent5"/>
                </a:solidFill>
                <a:latin typeface="Lucida Console" panose="020B0609040504020204" pitchFamily="49" charset="0"/>
              </a:rPr>
              <a:t>webpack.config.js</a:t>
            </a:r>
            <a:r>
              <a:rPr lang="en-US" dirty="0"/>
              <a:t> to root folder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Add new TypeScript file named </a:t>
            </a:r>
            <a:r>
              <a:rPr lang="en-US" sz="2000" b="1" dirty="0" err="1">
                <a:solidFill>
                  <a:schemeClr val="accent5"/>
                </a:solidFill>
                <a:latin typeface="Lucida Console" panose="020B0609040504020204" pitchFamily="49" charset="0"/>
              </a:rPr>
              <a:t>embed.ts</a:t>
            </a:r>
            <a:endParaRPr lang="en-US" b="1" dirty="0">
              <a:solidFill>
                <a:schemeClr val="accent5"/>
              </a:solidFill>
              <a:latin typeface="Lucida Console" panose="020B0609040504020204" pitchFamily="49" charset="0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Execute </a:t>
            </a:r>
            <a:r>
              <a:rPr lang="en-US" sz="2000" b="1" dirty="0" err="1">
                <a:latin typeface="Lucida Console" panose="020B0609040504020204" pitchFamily="49" charset="0"/>
              </a:rPr>
              <a:t>npm</a:t>
            </a:r>
            <a:r>
              <a:rPr lang="en-US" sz="2000" b="1" dirty="0">
                <a:latin typeface="Lucida Console" panose="020B0609040504020204" pitchFamily="49" charset="0"/>
              </a:rPr>
              <a:t> run build</a:t>
            </a:r>
            <a:r>
              <a:rPr lang="en-US" dirty="0"/>
              <a:t> to compile </a:t>
            </a:r>
            <a:r>
              <a:rPr lang="en-US" sz="2000" b="1" dirty="0" err="1">
                <a:solidFill>
                  <a:schemeClr val="accent5"/>
                </a:solidFill>
                <a:latin typeface="Lucida Console" panose="020B0609040504020204" pitchFamily="49" charset="0"/>
              </a:rPr>
              <a:t>embed.ts</a:t>
            </a:r>
            <a:r>
              <a:rPr lang="en-US" dirty="0"/>
              <a:t> to </a:t>
            </a:r>
            <a:r>
              <a:rPr lang="en-US" sz="2000" b="1" dirty="0">
                <a:solidFill>
                  <a:schemeClr val="accent5"/>
                </a:solidFill>
                <a:latin typeface="Lucida Console" panose="020B0609040504020204" pitchFamily="49" charset="0"/>
              </a:rPr>
              <a:t>embed.js</a:t>
            </a:r>
            <a:endParaRPr lang="en-US" b="1" dirty="0">
              <a:solidFill>
                <a:schemeClr val="accent5"/>
              </a:solidFill>
              <a:latin typeface="Lucida Console" panose="020B0609040504020204" pitchFamily="49" charset="0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Update </a:t>
            </a:r>
            <a:r>
              <a:rPr lang="en-US" sz="2000" b="1" dirty="0" err="1">
                <a:solidFill>
                  <a:schemeClr val="accent5"/>
                </a:solidFill>
                <a:latin typeface="Lucida Console" panose="020B0609040504020204" pitchFamily="49" charset="0"/>
              </a:rPr>
              <a:t>UserOwnsData.csproj</a:t>
            </a:r>
            <a:r>
              <a:rPr lang="en-US" dirty="0"/>
              <a:t> with </a:t>
            </a:r>
            <a:r>
              <a:rPr lang="en-US" sz="2000" b="1" dirty="0" err="1">
                <a:solidFill>
                  <a:schemeClr val="accent5"/>
                </a:solidFill>
                <a:latin typeface="Lucida Console" panose="020B0609040504020204" pitchFamily="49" charset="0"/>
              </a:rPr>
              <a:t>npm</a:t>
            </a:r>
            <a:r>
              <a:rPr lang="en-US" sz="2000" b="1" dirty="0">
                <a:solidFill>
                  <a:schemeClr val="accent5"/>
                </a:solidFill>
                <a:latin typeface="Lucida Console" panose="020B0609040504020204" pitchFamily="49" charset="0"/>
              </a:rPr>
              <a:t> run build</a:t>
            </a:r>
            <a:r>
              <a:rPr lang="en-US" dirty="0"/>
              <a:t> command</a:t>
            </a:r>
          </a:p>
        </p:txBody>
      </p:sp>
    </p:spTree>
    <p:extLst>
      <p:ext uri="{BB962C8B-B14F-4D97-AF65-F5344CB8AC3E}">
        <p14:creationId xmlns:p14="http://schemas.microsoft.com/office/powerpoint/2010/main" val="1909213161"/>
      </p:ext>
    </p:extLst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0D4EAA-DF9B-47E7-B035-FAE71C11F1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26298"/>
          </a:xfrm>
        </p:spPr>
        <p:txBody>
          <a:bodyPr/>
          <a:lstStyle/>
          <a:p>
            <a:r>
              <a:rPr lang="en-US" sz="3800" dirty="0"/>
              <a:t>Adding Node.js Support for TypeScript Compilation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F30723-6CD4-4356-BC96-26EFEC815364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537" y="1440873"/>
            <a:ext cx="3393845" cy="3131128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A11D176-CD67-4DDA-9D03-643B18418C7C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597716" y="1526972"/>
            <a:ext cx="6581479" cy="2816428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470771876"/>
      </p:ext>
    </p:extLst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B7C6E-C63A-4970-8DBE-4CBE69745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</a:t>
            </a:r>
            <a:r>
              <a:rPr lang="en-US" b="1" dirty="0" err="1">
                <a:latin typeface="Lucida Console" panose="020B0609040504020204" pitchFamily="49" charset="0"/>
              </a:rPr>
              <a:t>npm</a:t>
            </a:r>
            <a:r>
              <a:rPr lang="en-US" b="1" dirty="0">
                <a:latin typeface="Lucida Console" panose="020B0609040504020204" pitchFamily="49" charset="0"/>
              </a:rPr>
              <a:t> install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63C8A0C-DC4A-4BAA-AC4D-AD5CEA3A371D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88263" y="1617048"/>
            <a:ext cx="5579074" cy="992707"/>
          </a:xfrm>
          <a:prstGeom prst="rect">
            <a:avLst/>
          </a:prstGeom>
          <a:noFill/>
          <a:ln w="952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0">
                  <a:custGeom>
                    <a:avLst/>
                    <a:gdLst/>
                    <a:ahLst/>
                    <a:cxnLst/>
                    <a:rect l="0" t="0" r="0" b="0"/>
                    <a:pathLst/>
                  </a:custGeom>
                  <ask:type/>
                </ask:lineSketchStyleProps>
              </a:ext>
            </a:extLst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DA61704-97F0-4832-BE0F-DBB48BAFEC75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263" y="3215606"/>
            <a:ext cx="10511859" cy="2693948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010431022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387798"/>
          </a:xfrm>
        </p:spPr>
        <p:txBody>
          <a:bodyPr/>
          <a:lstStyle/>
          <a:p>
            <a:r>
              <a:rPr lang="en-US"/>
              <a:t>Power BI Embedding – The Big Picture</a:t>
            </a:r>
            <a:endParaRPr lang="en-US" dirty="0"/>
          </a:p>
        </p:txBody>
      </p:sp>
      <p:sp>
        <p:nvSpPr>
          <p:cNvPr id="18" name="Content Placeholder 17"/>
          <p:cNvSpPr>
            <a:spLocks noGrp="1"/>
          </p:cNvSpPr>
          <p:nvPr>
            <p:ph type="body" sz="quarter" idx="10"/>
          </p:nvPr>
        </p:nvSpPr>
        <p:spPr>
          <a:xfrm>
            <a:off x="596712" y="1243471"/>
            <a:ext cx="11238194" cy="3108993"/>
          </a:xfrm>
          <a:prstGeom prst="rect">
            <a:avLst/>
          </a:prstGeom>
        </p:spPr>
        <p:txBody>
          <a:bodyPr/>
          <a:lstStyle/>
          <a:p>
            <a:r>
              <a:rPr lang="en-US" sz="2400" dirty="0"/>
              <a:t>User launches your app using a browser</a:t>
            </a:r>
          </a:p>
          <a:p>
            <a:r>
              <a:rPr lang="en-US" sz="2400" dirty="0"/>
              <a:t>App authenticates with Azure Active Directory and obtains access token </a:t>
            </a:r>
          </a:p>
          <a:p>
            <a:r>
              <a:rPr lang="en-US" sz="2400" dirty="0"/>
              <a:t>App uses access token to call to Power BI Service API</a:t>
            </a:r>
          </a:p>
          <a:p>
            <a:r>
              <a:rPr lang="en-US" sz="2400" dirty="0"/>
              <a:t>App retrieves data for embedded resource and passes it to browser.</a:t>
            </a:r>
          </a:p>
          <a:p>
            <a:r>
              <a:rPr lang="en-US" sz="2400" dirty="0"/>
              <a:t>Client-side code uses Power BI JavaScript API to create embedded resource</a:t>
            </a:r>
          </a:p>
          <a:p>
            <a:r>
              <a:rPr lang="en-US" sz="2400" dirty="0"/>
              <a:t>Embedded resource session created between browser and Power BI service</a:t>
            </a:r>
          </a:p>
        </p:txBody>
      </p:sp>
      <p:sp>
        <p:nvSpPr>
          <p:cNvPr id="15" name="Rectangle 14"/>
          <p:cNvSpPr/>
          <p:nvPr/>
        </p:nvSpPr>
        <p:spPr>
          <a:xfrm>
            <a:off x="3109559" y="4118998"/>
            <a:ext cx="6061922" cy="25281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18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409831" y="4468725"/>
            <a:ext cx="1248182" cy="811567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24" dirty="0">
                <a:solidFill>
                  <a:schemeClr val="tx1"/>
                </a:solidFill>
              </a:rPr>
              <a:t>Browser</a:t>
            </a:r>
            <a:endParaRPr lang="en-US" sz="1530" dirty="0">
              <a:solidFill>
                <a:schemeClr val="tx1"/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4720122" y="5313081"/>
            <a:ext cx="2197808" cy="861172"/>
            <a:chOff x="2486499" y="4990029"/>
            <a:chExt cx="2873212" cy="1125817"/>
          </a:xfrm>
        </p:grpSpPr>
        <p:sp>
          <p:nvSpPr>
            <p:cNvPr id="30" name="Rectangle 29"/>
            <p:cNvSpPr/>
            <p:nvPr/>
          </p:nvSpPr>
          <p:spPr>
            <a:xfrm>
              <a:off x="3602433" y="5215733"/>
              <a:ext cx="1757278" cy="90011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24" dirty="0">
                  <a:solidFill>
                    <a:schemeClr val="accent5"/>
                  </a:solidFill>
                </a:rPr>
                <a:t>Your App </a:t>
              </a:r>
            </a:p>
          </p:txBody>
        </p:sp>
        <p:cxnSp>
          <p:nvCxnSpPr>
            <p:cNvPr id="27" name="Straight Arrow Connector 26"/>
            <p:cNvCxnSpPr/>
            <p:nvPr/>
          </p:nvCxnSpPr>
          <p:spPr>
            <a:xfrm>
              <a:off x="2486499" y="4990029"/>
              <a:ext cx="1034737" cy="67576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Oval 49"/>
            <p:cNvSpPr/>
            <p:nvPr/>
          </p:nvSpPr>
          <p:spPr>
            <a:xfrm>
              <a:off x="2917740" y="5237681"/>
              <a:ext cx="304801" cy="304800"/>
            </a:xfrm>
            <a:prstGeom prst="ellipse">
              <a:avLst/>
            </a:prstGeom>
            <a:solidFill>
              <a:schemeClr val="bg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30" b="1" dirty="0">
                  <a:solidFill>
                    <a:schemeClr val="accent5"/>
                  </a:solidFill>
                </a:rPr>
                <a:t>1</a:t>
              </a: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6962160" y="5854626"/>
            <a:ext cx="2091628" cy="722125"/>
            <a:chOff x="5417536" y="5698001"/>
            <a:chExt cx="2734402" cy="944040"/>
          </a:xfrm>
        </p:grpSpPr>
        <p:sp>
          <p:nvSpPr>
            <p:cNvPr id="33" name="Rectangle 32"/>
            <p:cNvSpPr/>
            <p:nvPr/>
          </p:nvSpPr>
          <p:spPr>
            <a:xfrm>
              <a:off x="6520180" y="5741928"/>
              <a:ext cx="1631758" cy="900113"/>
            </a:xfrm>
            <a:prstGeom prst="rect">
              <a:avLst/>
            </a:prstGeom>
            <a:solidFill>
              <a:srgbClr val="0000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24" dirty="0"/>
                <a:t>Azure AD</a:t>
              </a:r>
            </a:p>
          </p:txBody>
        </p:sp>
        <p:cxnSp>
          <p:nvCxnSpPr>
            <p:cNvPr id="39" name="Straight Arrow Connector 38"/>
            <p:cNvCxnSpPr/>
            <p:nvPr/>
          </p:nvCxnSpPr>
          <p:spPr>
            <a:xfrm>
              <a:off x="5430838" y="5698001"/>
              <a:ext cx="1048477" cy="380314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/>
            <p:nvPr/>
          </p:nvCxnSpPr>
          <p:spPr>
            <a:xfrm flipH="1" flipV="1">
              <a:off x="5417536" y="5840517"/>
              <a:ext cx="1035040" cy="38267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Oval 50"/>
            <p:cNvSpPr/>
            <p:nvPr/>
          </p:nvSpPr>
          <p:spPr>
            <a:xfrm>
              <a:off x="5800697" y="5800297"/>
              <a:ext cx="304801" cy="304800"/>
            </a:xfrm>
            <a:prstGeom prst="ellipse">
              <a:avLst/>
            </a:prstGeom>
            <a:solidFill>
              <a:schemeClr val="bg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30" b="1" dirty="0">
                  <a:solidFill>
                    <a:srgbClr val="9F002D"/>
                  </a:solidFill>
                </a:rPr>
                <a:t>2</a:t>
              </a:r>
            </a:p>
          </p:txBody>
        </p:sp>
      </p:grpSp>
      <p:sp>
        <p:nvSpPr>
          <p:cNvPr id="31" name="Rectangle 30"/>
          <p:cNvSpPr/>
          <p:nvPr/>
        </p:nvSpPr>
        <p:spPr>
          <a:xfrm>
            <a:off x="7849218" y="4315922"/>
            <a:ext cx="1248182" cy="899617"/>
          </a:xfrm>
          <a:prstGeom prst="rect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24" dirty="0"/>
              <a:t>Power BI Service</a:t>
            </a:r>
          </a:p>
        </p:txBody>
      </p:sp>
      <p:grpSp>
        <p:nvGrpSpPr>
          <p:cNvPr id="32" name="Group 31"/>
          <p:cNvGrpSpPr/>
          <p:nvPr/>
        </p:nvGrpSpPr>
        <p:grpSpPr>
          <a:xfrm>
            <a:off x="6956551" y="5163719"/>
            <a:ext cx="830560" cy="560267"/>
            <a:chOff x="5410200" y="4794767"/>
            <a:chExt cx="1085797" cy="732441"/>
          </a:xfrm>
        </p:grpSpPr>
        <p:cxnSp>
          <p:nvCxnSpPr>
            <p:cNvPr id="52" name="Straight Arrow Connector 51"/>
            <p:cNvCxnSpPr/>
            <p:nvPr/>
          </p:nvCxnSpPr>
          <p:spPr>
            <a:xfrm flipV="1">
              <a:off x="5410200" y="4794767"/>
              <a:ext cx="1085797" cy="73244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Oval 53"/>
            <p:cNvSpPr/>
            <p:nvPr/>
          </p:nvSpPr>
          <p:spPr>
            <a:xfrm>
              <a:off x="6009258" y="4867206"/>
              <a:ext cx="304801" cy="304800"/>
            </a:xfrm>
            <a:prstGeom prst="ellipse">
              <a:avLst/>
            </a:prstGeom>
            <a:solidFill>
              <a:schemeClr val="bg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30" b="1" dirty="0">
                  <a:solidFill>
                    <a:srgbClr val="9F002D"/>
                  </a:solidFill>
                </a:rPr>
                <a:t>3</a:t>
              </a: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4773914" y="4965799"/>
            <a:ext cx="2979980" cy="622013"/>
            <a:chOff x="2556825" y="4536026"/>
            <a:chExt cx="3895752" cy="813163"/>
          </a:xfrm>
        </p:grpSpPr>
        <p:cxnSp>
          <p:nvCxnSpPr>
            <p:cNvPr id="53" name="Straight Arrow Connector 52"/>
            <p:cNvCxnSpPr/>
            <p:nvPr/>
          </p:nvCxnSpPr>
          <p:spPr>
            <a:xfrm flipH="1">
              <a:off x="5417536" y="4536026"/>
              <a:ext cx="1035041" cy="718216"/>
            </a:xfrm>
            <a:prstGeom prst="straightConnector1">
              <a:avLst/>
            </a:prstGeom>
            <a:ln w="38100">
              <a:solidFill>
                <a:schemeClr val="accent5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Oval 58"/>
            <p:cNvSpPr/>
            <p:nvPr/>
          </p:nvSpPr>
          <p:spPr>
            <a:xfrm>
              <a:off x="5579841" y="4883169"/>
              <a:ext cx="304801" cy="3048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30" b="1" dirty="0">
                  <a:solidFill>
                    <a:schemeClr val="accent5">
                      <a:lumMod val="50000"/>
                    </a:schemeClr>
                  </a:solidFill>
                </a:rPr>
                <a:t>4</a:t>
              </a:r>
            </a:p>
          </p:txBody>
        </p:sp>
        <p:cxnSp>
          <p:nvCxnSpPr>
            <p:cNvPr id="60" name="Straight Arrow Connector 59"/>
            <p:cNvCxnSpPr/>
            <p:nvPr/>
          </p:nvCxnSpPr>
          <p:spPr>
            <a:xfrm flipH="1" flipV="1">
              <a:off x="2556825" y="4714350"/>
              <a:ext cx="978467" cy="634839"/>
            </a:xfrm>
            <a:prstGeom prst="straightConnector1">
              <a:avLst/>
            </a:prstGeom>
            <a:ln w="38100">
              <a:solidFill>
                <a:schemeClr val="accent5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Oval 60"/>
            <p:cNvSpPr/>
            <p:nvPr/>
          </p:nvSpPr>
          <p:spPr>
            <a:xfrm>
              <a:off x="2782811" y="4809055"/>
              <a:ext cx="304801" cy="3048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30" b="1" dirty="0">
                  <a:solidFill>
                    <a:schemeClr val="accent5">
                      <a:lumMod val="50000"/>
                    </a:schemeClr>
                  </a:solidFill>
                </a:rPr>
                <a:t>4</a:t>
              </a: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4891166" y="4669101"/>
            <a:ext cx="2862732" cy="233151"/>
            <a:chOff x="2797848" y="4148154"/>
            <a:chExt cx="3654728" cy="304800"/>
          </a:xfrm>
        </p:grpSpPr>
        <p:cxnSp>
          <p:nvCxnSpPr>
            <p:cNvPr id="66" name="Straight Arrow Connector 65"/>
            <p:cNvCxnSpPr/>
            <p:nvPr/>
          </p:nvCxnSpPr>
          <p:spPr>
            <a:xfrm flipV="1">
              <a:off x="2797848" y="4274088"/>
              <a:ext cx="3654728" cy="52932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Oval 66"/>
            <p:cNvSpPr/>
            <p:nvPr/>
          </p:nvSpPr>
          <p:spPr>
            <a:xfrm>
              <a:off x="4171828" y="4148154"/>
              <a:ext cx="304801" cy="304800"/>
            </a:xfrm>
            <a:prstGeom prst="ellipse">
              <a:avLst/>
            </a:prstGeom>
            <a:solidFill>
              <a:srgbClr val="FFFFCC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30" b="1" dirty="0">
                  <a:solidFill>
                    <a:srgbClr val="9F002D"/>
                  </a:solidFill>
                </a:rPr>
                <a:t>6</a:t>
              </a: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4741618" y="4186130"/>
            <a:ext cx="432830" cy="465435"/>
            <a:chOff x="2398265" y="3516763"/>
            <a:chExt cx="565843" cy="608466"/>
          </a:xfrm>
        </p:grpSpPr>
        <p:sp>
          <p:nvSpPr>
            <p:cNvPr id="19" name="Freeform: Shape 18"/>
            <p:cNvSpPr/>
            <p:nvPr/>
          </p:nvSpPr>
          <p:spPr>
            <a:xfrm>
              <a:off x="2398265" y="3686436"/>
              <a:ext cx="540443" cy="438793"/>
            </a:xfrm>
            <a:custGeom>
              <a:avLst/>
              <a:gdLst>
                <a:gd name="connsiteX0" fmla="*/ 0 w 244776"/>
                <a:gd name="connsiteY0" fmla="*/ 126439 h 222795"/>
                <a:gd name="connsiteX1" fmla="*/ 46593 w 244776"/>
                <a:gd name="connsiteY1" fmla="*/ 15779 h 222795"/>
                <a:gd name="connsiteX2" fmla="*/ 157253 w 244776"/>
                <a:gd name="connsiteY2" fmla="*/ 9955 h 222795"/>
                <a:gd name="connsiteX3" fmla="*/ 244616 w 244776"/>
                <a:gd name="connsiteY3" fmla="*/ 103142 h 222795"/>
                <a:gd name="connsiteX4" fmla="*/ 180550 w 244776"/>
                <a:gd name="connsiteY4" fmla="*/ 207977 h 222795"/>
                <a:gd name="connsiteX5" fmla="*/ 168902 w 244776"/>
                <a:gd name="connsiteY5" fmla="*/ 219626 h 2227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4776" h="222795">
                  <a:moveTo>
                    <a:pt x="0" y="126439"/>
                  </a:moveTo>
                  <a:cubicBezTo>
                    <a:pt x="10192" y="80816"/>
                    <a:pt x="20384" y="35193"/>
                    <a:pt x="46593" y="15779"/>
                  </a:cubicBezTo>
                  <a:cubicBezTo>
                    <a:pt x="72802" y="-3635"/>
                    <a:pt x="124249" y="-4605"/>
                    <a:pt x="157253" y="9955"/>
                  </a:cubicBezTo>
                  <a:cubicBezTo>
                    <a:pt x="190257" y="24515"/>
                    <a:pt x="240733" y="70138"/>
                    <a:pt x="244616" y="103142"/>
                  </a:cubicBezTo>
                  <a:cubicBezTo>
                    <a:pt x="248499" y="136146"/>
                    <a:pt x="180550" y="207977"/>
                    <a:pt x="180550" y="207977"/>
                  </a:cubicBezTo>
                  <a:cubicBezTo>
                    <a:pt x="167931" y="227391"/>
                    <a:pt x="168416" y="223508"/>
                    <a:pt x="168902" y="219626"/>
                  </a:cubicBezTo>
                </a:path>
              </a:pathLst>
            </a:custGeom>
            <a:noFill/>
            <a:ln w="38100">
              <a:solidFill>
                <a:srgbClr val="00206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77" dirty="0"/>
            </a:p>
          </p:txBody>
        </p:sp>
        <p:sp>
          <p:nvSpPr>
            <p:cNvPr id="36" name="Oval 35"/>
            <p:cNvSpPr/>
            <p:nvPr/>
          </p:nvSpPr>
          <p:spPr>
            <a:xfrm>
              <a:off x="2659307" y="3516763"/>
              <a:ext cx="304801" cy="3048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30" b="1" dirty="0">
                  <a:solidFill>
                    <a:schemeClr val="accent5">
                      <a:lumMod val="50000"/>
                    </a:schemeClr>
                  </a:solidFill>
                </a:rPr>
                <a:t>5</a:t>
              </a:r>
            </a:p>
          </p:txBody>
        </p:sp>
      </p:grpSp>
      <p:sp>
        <p:nvSpPr>
          <p:cNvPr id="20" name="Rectangle 19"/>
          <p:cNvSpPr/>
          <p:nvPr/>
        </p:nvSpPr>
        <p:spPr>
          <a:xfrm>
            <a:off x="4366573" y="4544882"/>
            <a:ext cx="524589" cy="481670"/>
          </a:xfrm>
          <a:prstGeom prst="rect">
            <a:avLst/>
          </a:prstGeom>
          <a:solidFill>
            <a:srgbClr val="FFFF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16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iFrame</a:t>
            </a:r>
            <a:endParaRPr lang="en-US" sz="816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2158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20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41892-4ACA-4E9C-B276-E540E4F684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443198"/>
          </a:xfrm>
        </p:spPr>
        <p:txBody>
          <a:bodyPr/>
          <a:lstStyle/>
          <a:p>
            <a:r>
              <a:rPr lang="en-US" sz="3200" dirty="0"/>
              <a:t>Understanding Webpack and Dynamic Module Loading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63856A6-DA61-415A-9F5F-13C954A1DF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478" y="1310542"/>
            <a:ext cx="4885883" cy="2324598"/>
          </a:xfrm>
          <a:prstGeom prst="rect">
            <a:avLst/>
          </a:prstGeom>
          <a:ln>
            <a:solidFill>
              <a:schemeClr val="tx1">
                <a:lumMod val="75000"/>
              </a:schemeClr>
            </a:solidFill>
          </a:ln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BD423609-2C05-4E48-86F4-1AAD2A73DBFC}"/>
              </a:ext>
            </a:extLst>
          </p:cNvPr>
          <p:cNvGrpSpPr/>
          <p:nvPr/>
        </p:nvGrpSpPr>
        <p:grpSpPr>
          <a:xfrm>
            <a:off x="895192" y="4214567"/>
            <a:ext cx="8919553" cy="2322758"/>
            <a:chOff x="1758461" y="3497262"/>
            <a:chExt cx="8919553" cy="3264344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C81714E-706E-4466-8F26-F156F528BAE1}"/>
                </a:ext>
              </a:extLst>
            </p:cNvPr>
            <p:cNvSpPr/>
            <p:nvPr/>
          </p:nvSpPr>
          <p:spPr bwMode="auto">
            <a:xfrm>
              <a:off x="1758462" y="3497262"/>
              <a:ext cx="1859331" cy="965504"/>
            </a:xfrm>
            <a:prstGeom prst="rect">
              <a:avLst/>
            </a:prstGeom>
            <a:solidFill>
              <a:schemeClr val="accent5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embed.ts</a:t>
              </a: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FB93E81-9F3A-4755-BBF0-232AE01B32A1}"/>
                </a:ext>
              </a:extLst>
            </p:cNvPr>
            <p:cNvSpPr/>
            <p:nvPr/>
          </p:nvSpPr>
          <p:spPr bwMode="auto">
            <a:xfrm>
              <a:off x="1758461" y="5796102"/>
              <a:ext cx="1859331" cy="965504"/>
            </a:xfrm>
            <a:prstGeom prst="rect">
              <a:avLst/>
            </a:prstGeom>
            <a:solidFill>
              <a:schemeClr val="accent5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Powerbi.js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31BC971-9939-4A78-946C-2E743212A466}"/>
                </a:ext>
              </a:extLst>
            </p:cNvPr>
            <p:cNvSpPr/>
            <p:nvPr/>
          </p:nvSpPr>
          <p:spPr bwMode="auto">
            <a:xfrm>
              <a:off x="1758461" y="4615961"/>
              <a:ext cx="1859331" cy="965504"/>
            </a:xfrm>
            <a:prstGeom prst="rect">
              <a:avLst/>
            </a:prstGeom>
            <a:solidFill>
              <a:schemeClr val="accent5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jquery.js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C7450E9-B3CF-4BDE-A8BB-19C6E377373E}"/>
                </a:ext>
              </a:extLst>
            </p:cNvPr>
            <p:cNvSpPr/>
            <p:nvPr/>
          </p:nvSpPr>
          <p:spPr bwMode="auto">
            <a:xfrm>
              <a:off x="4920219" y="4415258"/>
              <a:ext cx="3081629" cy="1362473"/>
            </a:xfrm>
            <a:prstGeom prst="rect">
              <a:avLst/>
            </a:prstGeom>
            <a:solidFill>
              <a:schemeClr val="accent5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webpack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B817423-6078-4958-920E-EA737914E14B}"/>
                </a:ext>
              </a:extLst>
            </p:cNvPr>
            <p:cNvSpPr/>
            <p:nvPr/>
          </p:nvSpPr>
          <p:spPr bwMode="auto">
            <a:xfrm>
              <a:off x="6436645" y="4744860"/>
              <a:ext cx="1253569" cy="703267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Typescript Compiler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7EC03DB-B731-416F-9BE6-A2DD56675751}"/>
                </a:ext>
              </a:extLst>
            </p:cNvPr>
            <p:cNvSpPr/>
            <p:nvPr/>
          </p:nvSpPr>
          <p:spPr bwMode="auto">
            <a:xfrm>
              <a:off x="8818683" y="4607183"/>
              <a:ext cx="1859331" cy="965504"/>
            </a:xfrm>
            <a:prstGeom prst="rect">
              <a:avLst/>
            </a:prstGeom>
            <a:solidFill>
              <a:schemeClr val="accent5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embed.js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93B6EFE3-6970-4836-82E6-7A919D0C996F}"/>
                </a:ext>
              </a:extLst>
            </p:cNvPr>
            <p:cNvCxnSpPr>
              <a:cxnSpLocks/>
            </p:cNvCxnSpPr>
            <p:nvPr/>
          </p:nvCxnSpPr>
          <p:spPr>
            <a:xfrm>
              <a:off x="3697793" y="4085655"/>
              <a:ext cx="1143792" cy="785448"/>
            </a:xfrm>
            <a:prstGeom prst="straightConnector1">
              <a:avLst/>
            </a:prstGeom>
            <a:ln w="28575">
              <a:solidFill>
                <a:srgbClr val="C00000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DAA314C2-98CB-447A-86A8-DDC8137D27F2}"/>
                </a:ext>
              </a:extLst>
            </p:cNvPr>
            <p:cNvCxnSpPr>
              <a:cxnSpLocks/>
              <a:stCxn id="7" idx="3"/>
            </p:cNvCxnSpPr>
            <p:nvPr/>
          </p:nvCxnSpPr>
          <p:spPr>
            <a:xfrm flipV="1">
              <a:off x="3617792" y="5093215"/>
              <a:ext cx="1223793" cy="5498"/>
            </a:xfrm>
            <a:prstGeom prst="straightConnector1">
              <a:avLst/>
            </a:prstGeom>
            <a:ln w="28575">
              <a:solidFill>
                <a:srgbClr val="C00000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5E13F1E2-D335-4A86-95FF-FFA51018DF9C}"/>
                </a:ext>
              </a:extLst>
            </p:cNvPr>
            <p:cNvCxnSpPr>
              <a:cxnSpLocks/>
              <a:stCxn id="6" idx="3"/>
            </p:cNvCxnSpPr>
            <p:nvPr/>
          </p:nvCxnSpPr>
          <p:spPr>
            <a:xfrm flipV="1">
              <a:off x="3617792" y="5293870"/>
              <a:ext cx="1223793" cy="984984"/>
            </a:xfrm>
            <a:prstGeom prst="straightConnector1">
              <a:avLst/>
            </a:prstGeom>
            <a:ln w="28575">
              <a:solidFill>
                <a:srgbClr val="C00000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BBBEFA10-502A-4F33-A3C8-32B43264FF03}"/>
                </a:ext>
              </a:extLst>
            </p:cNvPr>
            <p:cNvCxnSpPr>
              <a:cxnSpLocks/>
              <a:stCxn id="8" idx="3"/>
              <a:endCxn id="10" idx="1"/>
            </p:cNvCxnSpPr>
            <p:nvPr/>
          </p:nvCxnSpPr>
          <p:spPr>
            <a:xfrm flipV="1">
              <a:off x="8001848" y="5089935"/>
              <a:ext cx="816835" cy="6560"/>
            </a:xfrm>
            <a:prstGeom prst="straightConnector1">
              <a:avLst/>
            </a:prstGeom>
            <a:ln w="28575">
              <a:solidFill>
                <a:srgbClr val="C00000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2631184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83D8B-16F1-4C51-9B8A-54AA0653B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</a:t>
            </a:r>
            <a:r>
              <a:rPr lang="en-US" b="1" dirty="0" err="1">
                <a:latin typeface="Lucida Console" panose="020B0609040504020204" pitchFamily="49" charset="0"/>
              </a:rPr>
              <a:t>npm</a:t>
            </a:r>
            <a:r>
              <a:rPr lang="en-US" b="1" dirty="0">
                <a:latin typeface="Lucida Console" panose="020B0609040504020204" pitchFamily="49" charset="0"/>
              </a:rPr>
              <a:t> build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7A05BBD-979B-49E9-AC4E-6330B620DB49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301" y="1183409"/>
            <a:ext cx="9003087" cy="3955750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E6F541EF-F0D0-4475-B9FC-6FBEE17337DE}"/>
              </a:ext>
            </a:extLst>
          </p:cNvPr>
          <p:cNvGrpSpPr/>
          <p:nvPr/>
        </p:nvGrpSpPr>
        <p:grpSpPr>
          <a:xfrm>
            <a:off x="2349661" y="2893671"/>
            <a:ext cx="9677185" cy="3853632"/>
            <a:chOff x="2349661" y="2893671"/>
            <a:chExt cx="9677185" cy="385363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A9EBC8D-28D8-447F-B463-76B2A697006B}"/>
                </a:ext>
              </a:extLst>
            </p:cNvPr>
            <p:cNvPicPr/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3596698" y="3875437"/>
              <a:ext cx="8430148" cy="2871866"/>
            </a:xfrm>
            <a:prstGeom prst="rect">
              <a:avLst/>
            </a:prstGeom>
            <a:noFill/>
            <a:ln w="9525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  <a:round/>
              <a:headEnd type="none" w="med" len="med"/>
              <a:tailEnd type="none" w="med" len="med"/>
              <a:extLst>
                <a:ext uri="{C807C97D-BFC1-408E-A445-0C87EB9F89A2}">
                  <ask:lineSketchStyleProps xmlns:ask="http://schemas.microsoft.com/office/drawing/2018/sketchyshapes" sd="0">
                    <a:custGeom>
                      <a:avLst/>
                      <a:gdLst/>
                      <a:ahLst/>
                      <a:cxnLst/>
                      <a:rect l="0" t="0" r="0" b="0"/>
                      <a:pathLst/>
                    </a:custGeom>
                    <ask:type/>
                  </ask:lineSketchStyleProps>
                </a:ext>
              </a:extLst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F14F9047-30ED-47B5-8E5B-62CBF5B0EFA1}"/>
                </a:ext>
              </a:extLst>
            </p:cNvPr>
            <p:cNvCxnSpPr/>
            <p:nvPr/>
          </p:nvCxnSpPr>
          <p:spPr>
            <a:xfrm>
              <a:off x="2349661" y="2893671"/>
              <a:ext cx="1400536" cy="1226916"/>
            </a:xfrm>
            <a:prstGeom prst="straightConnector1">
              <a:avLst/>
            </a:prstGeom>
            <a:ln w="57150">
              <a:solidFill>
                <a:srgbClr val="C0000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0340265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7DEE-C09D-4B3C-BCB0-B7311D5C7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Updating </a:t>
            </a:r>
            <a:r>
              <a:rPr lang="en-US" dirty="0" err="1"/>
              <a:t>UserOwnsData.csproj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7CAAF1E-7D67-4185-BAE2-8C2BBFFB12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130" y="1411580"/>
            <a:ext cx="10911653" cy="4893615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277070636"/>
      </p:ext>
    </p:extLst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11F080-4690-4E60-AF8C-64E4159799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</a:t>
            </a:r>
            <a:r>
              <a:rPr lang="en-US" dirty="0">
                <a:latin typeface="Lucida Console" panose="020B0609040504020204" pitchFamily="49" charset="0"/>
              </a:rPr>
              <a:t>dotnet build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71DD8A-1CC5-4436-9F78-364A0D0FBC68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88263" y="1362248"/>
            <a:ext cx="4604085" cy="913361"/>
          </a:xfrm>
          <a:prstGeom prst="rect">
            <a:avLst/>
          </a:prstGeom>
          <a:noFill/>
          <a:ln w="952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0">
                  <a:custGeom>
                    <a:avLst/>
                    <a:gdLst/>
                    <a:ahLst/>
                    <a:cxnLst/>
                    <a:rect l="0" t="0" r="0" b="0"/>
                    <a:pathLst/>
                  </a:custGeom>
                  <ask:type/>
                </ask:lineSketchStyleProps>
              </a:ext>
            </a:extLst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BAC2111-89A5-4E1B-8080-3AE164F05DF4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262" y="2429856"/>
            <a:ext cx="4835683" cy="4107469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89438518"/>
      </p:ext>
    </p:extLst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6FC9F-5EC7-458C-AA95-79DDF162E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Programming the PBI JS API using TypeScript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FA1E77-69D9-4B6F-922E-858744FBFF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239" y="1251892"/>
            <a:ext cx="8072298" cy="5285433"/>
          </a:xfrm>
          <a:prstGeom prst="rect">
            <a:avLst/>
          </a:prstGeom>
          <a:ln>
            <a:solidFill>
              <a:schemeClr val="tx1">
                <a:lumMod val="75000"/>
              </a:schemeClr>
            </a:solidFill>
          </a:ln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80DE978-9DDD-4B48-AE0F-A0213ADB547B}"/>
              </a:ext>
            </a:extLst>
          </p:cNvPr>
          <p:cNvSpPr/>
          <p:nvPr/>
        </p:nvSpPr>
        <p:spPr bwMode="auto">
          <a:xfrm>
            <a:off x="1021601" y="1585812"/>
            <a:ext cx="2857063" cy="283181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ot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BDE5991-8936-4FE8-8C91-46CB7D4A0A3D}"/>
              </a:ext>
            </a:extLst>
          </p:cNvPr>
          <p:cNvSpPr/>
          <p:nvPr/>
        </p:nvSpPr>
        <p:spPr bwMode="auto">
          <a:xfrm>
            <a:off x="1021602" y="1968096"/>
            <a:ext cx="2153678" cy="312880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ot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A342764-D6AF-478C-A787-1E55C8B1E754}"/>
              </a:ext>
            </a:extLst>
          </p:cNvPr>
          <p:cNvSpPr/>
          <p:nvPr/>
        </p:nvSpPr>
        <p:spPr bwMode="auto">
          <a:xfrm>
            <a:off x="1021601" y="2380079"/>
            <a:ext cx="3470012" cy="302831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ot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BC88B550-98C0-4467-8B53-44A6C60E3420}"/>
              </a:ext>
            </a:extLst>
          </p:cNvPr>
          <p:cNvSpPr/>
          <p:nvPr/>
        </p:nvSpPr>
        <p:spPr bwMode="auto">
          <a:xfrm>
            <a:off x="1021600" y="6132630"/>
            <a:ext cx="7780755" cy="298315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ot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143644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10" grpId="0" animBg="1"/>
      <p:bldP spid="12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FC601-BBDF-48B0-ABCA-BE3DE200C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Exercise 6</a:t>
            </a:r>
            <a:br>
              <a:rPr lang="en-US" sz="3600" dirty="0"/>
            </a:br>
            <a:r>
              <a:rPr lang="en-US" sz="3200" dirty="0"/>
              <a:t>Creating a View Model for App Workspaces</a:t>
            </a:r>
            <a:endParaRPr lang="en-US" sz="3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CB701E-60FC-443E-B752-948F823D79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263" y="1596162"/>
            <a:ext cx="5440748" cy="4161215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193E2285-B646-4EED-85FF-BB2056A2AD06}"/>
              </a:ext>
            </a:extLst>
          </p:cNvPr>
          <p:cNvGrpSpPr/>
          <p:nvPr/>
        </p:nvGrpSpPr>
        <p:grpSpPr>
          <a:xfrm>
            <a:off x="3396343" y="4051167"/>
            <a:ext cx="9040132" cy="2943358"/>
            <a:chOff x="3396343" y="4051167"/>
            <a:chExt cx="9040132" cy="294335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6EA757E-924A-40D3-AD44-12259A63CCDE}"/>
                </a:ext>
              </a:extLst>
            </p:cNvPr>
            <p:cNvPicPr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84970" y="4051167"/>
              <a:ext cx="6951505" cy="2943358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</p:pic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BD2BE091-D82A-46FF-9F71-998962E54956}"/>
                </a:ext>
              </a:extLst>
            </p:cNvPr>
            <p:cNvCxnSpPr/>
            <p:nvPr/>
          </p:nvCxnSpPr>
          <p:spPr>
            <a:xfrm>
              <a:off x="3396343" y="5506497"/>
              <a:ext cx="1858945" cy="0"/>
            </a:xfrm>
            <a:prstGeom prst="straightConnector1">
              <a:avLst/>
            </a:prstGeom>
            <a:ln w="76200">
              <a:solidFill>
                <a:srgbClr val="C0000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7098321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6440D-E17D-4CB5-BFC9-95D772B4D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the User Experience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E0D29B8-1EC6-4229-A5FC-4F2881B525A0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964030" y="1208771"/>
            <a:ext cx="3933217" cy="5085430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1E5A961-868E-4790-A281-B9353D8554D0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82" y="1208771"/>
            <a:ext cx="6951505" cy="2943358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667834443"/>
      </p:ext>
    </p:extLst>
  </p:cSld>
  <p:clrMapOvr>
    <a:masterClrMapping/>
  </p:clrMapOvr>
  <p:transition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10000"/>
            <a:lumOff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AFDD99-CF50-43CD-B5F2-DAB1E77D4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Camper Competition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0EF3DD-014A-4DD0-97DC-3A547D0AA0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378083"/>
            <a:ext cx="11239464" cy="2870466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Competition Rules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Build a .NET Core web application that extends User-Owns-Data tutorial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You must use </a:t>
            </a:r>
            <a:r>
              <a:rPr lang="en-US" sz="2000" b="1" dirty="0" err="1">
                <a:latin typeface="Lucida Console" panose="020B0609040504020204" pitchFamily="49" charset="0"/>
              </a:rPr>
              <a:t>Microsoft.Identity.Web</a:t>
            </a:r>
            <a:r>
              <a:rPr lang="en-US" dirty="0"/>
              <a:t> for authentication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You must use TypeScript instead of JavaScript for client-side programming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Create a 3-5 minute video where you demo and describe your application</a:t>
            </a:r>
          </a:p>
        </p:txBody>
      </p:sp>
    </p:spTree>
    <p:extLst>
      <p:ext uri="{BB962C8B-B14F-4D97-AF65-F5344CB8AC3E}">
        <p14:creationId xmlns:p14="http://schemas.microsoft.com/office/powerpoint/2010/main" val="965250005"/>
      </p:ext>
    </p:extLst>
  </p:cSld>
  <p:clrMapOvr>
    <a:masterClrMapping/>
  </p:clrMapOvr>
  <p:transition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7BF15BD-001C-49B3-9A01-B39DEDA47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1F6BD0B-C4D8-42DE-A3A7-50D8219CE6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42092" y="2355794"/>
            <a:ext cx="7796829" cy="3200876"/>
          </a:xfrm>
        </p:spPr>
        <p:txBody>
          <a:bodyPr/>
          <a:lstStyle/>
          <a:p>
            <a:pPr marL="466298" indent="-466298">
              <a:buFont typeface="Wingdings" panose="05000000000000000000" pitchFamily="2" charset="2"/>
              <a:buChar char="ü"/>
            </a:pPr>
            <a:r>
              <a:rPr lang="en-US" dirty="0"/>
              <a:t>Tutorial Introduction</a:t>
            </a:r>
          </a:p>
          <a:p>
            <a:pPr marL="466298" indent="-466298">
              <a:buFont typeface="Wingdings" panose="05000000000000000000" pitchFamily="2" charset="2"/>
              <a:buChar char="ü"/>
            </a:pPr>
            <a:r>
              <a:rPr lang="en-US" dirty="0"/>
              <a:t>Developing with .NET Core</a:t>
            </a:r>
          </a:p>
          <a:p>
            <a:pPr marL="466298" indent="-466298">
              <a:buFont typeface="Wingdings" panose="05000000000000000000" pitchFamily="2" charset="2"/>
              <a:buChar char="ü"/>
            </a:pPr>
            <a:r>
              <a:rPr lang="en-US" dirty="0"/>
              <a:t>Introducing </a:t>
            </a:r>
            <a:r>
              <a:rPr lang="en-US" sz="2000" b="1" dirty="0" err="1">
                <a:latin typeface="Lucida Console" panose="020B0609040504020204" pitchFamily="49" charset="0"/>
              </a:rPr>
              <a:t>Microsoft.Identity.Web</a:t>
            </a:r>
            <a:endParaRPr lang="en-US" b="1" dirty="0">
              <a:latin typeface="Lucida Console" panose="020B0609040504020204" pitchFamily="49" charset="0"/>
            </a:endParaRPr>
          </a:p>
          <a:p>
            <a:pPr marL="466298" indent="-466298">
              <a:buFont typeface="Wingdings" panose="05000000000000000000" pitchFamily="2" charset="2"/>
              <a:buChar char="ü"/>
            </a:pPr>
            <a:r>
              <a:rPr lang="en-US" dirty="0"/>
              <a:t>Calling the Power BI Service API</a:t>
            </a:r>
          </a:p>
          <a:p>
            <a:pPr marL="466298" indent="-466298">
              <a:buFont typeface="Wingdings" panose="05000000000000000000" pitchFamily="2" charset="2"/>
              <a:buChar char="ü"/>
            </a:pPr>
            <a:r>
              <a:rPr lang="en-US" dirty="0"/>
              <a:t>Programming the Power BI JavaScript API</a:t>
            </a:r>
          </a:p>
          <a:p>
            <a:pPr marL="466298" indent="-466298">
              <a:buFont typeface="Wingdings" panose="05000000000000000000" pitchFamily="2" charset="2"/>
              <a:buChar char="ü"/>
            </a:pPr>
            <a:r>
              <a:rPr lang="en-US" dirty="0"/>
              <a:t>Adding TypeScript Support to a.NET Core Project</a:t>
            </a:r>
          </a:p>
          <a:p>
            <a:pPr marL="466298" indent="-466298">
              <a:buFont typeface="Wingdings" panose="05000000000000000000" pitchFamily="2" charset="2"/>
              <a:buChar char="Ø"/>
            </a:pPr>
            <a:r>
              <a:rPr lang="en-US" dirty="0"/>
              <a:t>Programming with Multi-Resource Embed Tokens</a:t>
            </a:r>
          </a:p>
        </p:txBody>
      </p:sp>
    </p:spTree>
    <p:extLst>
      <p:ext uri="{BB962C8B-B14F-4D97-AF65-F5344CB8AC3E}">
        <p14:creationId xmlns:p14="http://schemas.microsoft.com/office/powerpoint/2010/main" val="2740956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07D7C7-5824-4754-92DC-0200AF03F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Programming with Multi-Resource Embed Tokens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4C8ABBD-E841-4802-85E5-A95B752E766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097667"/>
            <a:ext cx="11239464" cy="369332"/>
          </a:xfrm>
        </p:spPr>
        <p:txBody>
          <a:bodyPr/>
          <a:lstStyle/>
          <a:p>
            <a:r>
              <a:rPr lang="en-US" sz="2400" dirty="0"/>
              <a:t>Used in App-Owns-Data embedding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D03313-6DD0-48F7-8DDC-3ED6E6B041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335" y="1573782"/>
            <a:ext cx="9761548" cy="5154975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823179250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0855" y="466302"/>
            <a:ext cx="11237870" cy="461111"/>
          </a:xfrm>
        </p:spPr>
        <p:txBody>
          <a:bodyPr/>
          <a:lstStyle/>
          <a:p>
            <a:r>
              <a:rPr lang="en-US" sz="3264" dirty="0"/>
              <a:t>Choosing the Correct Embedding Model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2"/>
          </p:nvPr>
        </p:nvSpPr>
        <p:spPr>
          <a:xfrm>
            <a:off x="596712" y="1463669"/>
            <a:ext cx="5315516" cy="1908215"/>
          </a:xfrm>
        </p:spPr>
        <p:txBody>
          <a:bodyPr/>
          <a:lstStyle/>
          <a:p>
            <a:r>
              <a:rPr lang="en-US" dirty="0"/>
              <a:t>User-Owns-Data Embedding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dirty="0"/>
              <a:t>All users require a Power BI license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dirty="0"/>
              <a:t>Useful in corporate environments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dirty="0"/>
              <a:t>App authenticates as current user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dirty="0"/>
              <a:t>Your code runs with user’s permissions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dirty="0"/>
              <a:t>User’s access token passed to browser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7C6ADB-2B16-4141-AB05-29D95D62C86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517771" y="1463669"/>
            <a:ext cx="5323611" cy="1908215"/>
          </a:xfrm>
        </p:spPr>
        <p:txBody>
          <a:bodyPr/>
          <a:lstStyle/>
          <a:p>
            <a:r>
              <a:rPr lang="en-US" dirty="0"/>
              <a:t>App-Owns-Data Embedding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dirty="0"/>
              <a:t>No users require Power BI license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dirty="0"/>
              <a:t>Useful in commercial applications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dirty="0"/>
              <a:t>App authenticates with app-only identity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dirty="0"/>
              <a:t>Your code runs with admin permissions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dirty="0"/>
              <a:t>Embed token passed to browser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9D5F2FD-AB01-4789-B611-6422D722EF0E}"/>
              </a:ext>
            </a:extLst>
          </p:cNvPr>
          <p:cNvGrpSpPr/>
          <p:nvPr/>
        </p:nvGrpSpPr>
        <p:grpSpPr>
          <a:xfrm>
            <a:off x="596712" y="3750563"/>
            <a:ext cx="4623017" cy="2057808"/>
            <a:chOff x="1054781" y="4472480"/>
            <a:chExt cx="4235064" cy="1885122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5AC5C52-9CFF-42C8-9DEF-B52255D6F844}"/>
                </a:ext>
              </a:extLst>
            </p:cNvPr>
            <p:cNvSpPr/>
            <p:nvPr/>
          </p:nvSpPr>
          <p:spPr>
            <a:xfrm>
              <a:off x="1054781" y="4472480"/>
              <a:ext cx="4235064" cy="188512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224" dirty="0">
                  <a:solidFill>
                    <a:schemeClr val="tx1"/>
                  </a:solidFill>
                </a:rPr>
                <a:t>User-Owns-Data Embedding for use within Organization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7D37B57-2B8D-4EC3-B050-1E36FE15E8A1}"/>
                </a:ext>
              </a:extLst>
            </p:cNvPr>
            <p:cNvSpPr/>
            <p:nvPr/>
          </p:nvSpPr>
          <p:spPr>
            <a:xfrm>
              <a:off x="1344452" y="4617333"/>
              <a:ext cx="1338216" cy="1385862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918" dirty="0">
                  <a:solidFill>
                    <a:schemeClr val="tx1"/>
                  </a:solidFill>
                </a:rPr>
                <a:t>Browser</a:t>
              </a:r>
              <a:endParaRPr lang="en-US" sz="1020" dirty="0">
                <a:solidFill>
                  <a:schemeClr val="tx1"/>
                </a:soli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E684A32-9367-45A2-9D82-EBFD7221BD19}"/>
                </a:ext>
              </a:extLst>
            </p:cNvPr>
            <p:cNvSpPr/>
            <p:nvPr/>
          </p:nvSpPr>
          <p:spPr>
            <a:xfrm>
              <a:off x="3625039" y="4636623"/>
              <a:ext cx="1352471" cy="1318145"/>
            </a:xfrm>
            <a:prstGeom prst="rect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32" dirty="0"/>
                <a:t>Power BI Service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36024F23-C9FC-440C-86A8-913A4C57FD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59951" y="5341173"/>
              <a:ext cx="965088" cy="89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9766AAC-EC5C-42FA-9785-CD159CA640C6}"/>
                </a:ext>
              </a:extLst>
            </p:cNvPr>
            <p:cNvSpPr/>
            <p:nvPr/>
          </p:nvSpPr>
          <p:spPr>
            <a:xfrm>
              <a:off x="1528089" y="4887355"/>
              <a:ext cx="1027542" cy="962801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816" dirty="0" err="1">
                  <a:solidFill>
                    <a:schemeClr val="tx2">
                      <a:lumMod val="90000"/>
                      <a:lumOff val="10000"/>
                    </a:schemeClr>
                  </a:solidFill>
                </a:rPr>
                <a:t>iFrame</a:t>
              </a:r>
              <a:endParaRPr lang="en-US" sz="816" dirty="0">
                <a:solidFill>
                  <a:schemeClr val="tx2">
                    <a:lumMod val="90000"/>
                    <a:lumOff val="10000"/>
                  </a:schemeClr>
                </a:solidFill>
              </a:endParaRPr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3FAA4E85-6B61-46F8-9DED-175B38EB43BA}"/>
                </a:ext>
              </a:extLst>
            </p:cNvPr>
            <p:cNvSpPr/>
            <p:nvPr/>
          </p:nvSpPr>
          <p:spPr bwMode="auto">
            <a:xfrm>
              <a:off x="1681346" y="4976835"/>
              <a:ext cx="721026" cy="648736"/>
            </a:xfrm>
            <a:prstGeom prst="roundRect">
              <a:avLst/>
            </a:prstGeom>
            <a:solidFill>
              <a:srgbClr val="002060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13271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02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Azure AD</a:t>
              </a:r>
            </a:p>
            <a:p>
              <a:pPr algn="ctr" defTabSz="713271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02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Access Token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FDFED5A0-6696-4C12-89C9-A66D07846A5E}"/>
              </a:ext>
            </a:extLst>
          </p:cNvPr>
          <p:cNvGrpSpPr/>
          <p:nvPr/>
        </p:nvGrpSpPr>
        <p:grpSpPr>
          <a:xfrm>
            <a:off x="6532789" y="3636187"/>
            <a:ext cx="4623013" cy="2057808"/>
            <a:chOff x="6752360" y="4449219"/>
            <a:chExt cx="4235064" cy="1885122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AAB1A3D-0F38-4866-9B20-7843CF38619C}"/>
                </a:ext>
              </a:extLst>
            </p:cNvPr>
            <p:cNvSpPr/>
            <p:nvPr/>
          </p:nvSpPr>
          <p:spPr>
            <a:xfrm>
              <a:off x="6752360" y="4449219"/>
              <a:ext cx="4235064" cy="188512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224" dirty="0">
                  <a:solidFill>
                    <a:schemeClr val="tx1"/>
                  </a:solidFill>
                </a:rPr>
                <a:t>App-Owns-Data Embedding for use by ISVs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F7EC0EC3-1DE7-423B-92D6-EEA491ACE23E}"/>
                </a:ext>
              </a:extLst>
            </p:cNvPr>
            <p:cNvSpPr/>
            <p:nvPr/>
          </p:nvSpPr>
          <p:spPr>
            <a:xfrm>
              <a:off x="7013397" y="4617333"/>
              <a:ext cx="1338216" cy="1385862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918" dirty="0">
                  <a:solidFill>
                    <a:schemeClr val="tx1"/>
                  </a:solidFill>
                </a:rPr>
                <a:t>Browser</a:t>
              </a:r>
              <a:endParaRPr lang="en-US" sz="1020" dirty="0">
                <a:solidFill>
                  <a:schemeClr val="tx1"/>
                </a:solidFill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57136262-D9D5-4B29-87E7-5F293A2D8016}"/>
                </a:ext>
              </a:extLst>
            </p:cNvPr>
            <p:cNvSpPr/>
            <p:nvPr/>
          </p:nvSpPr>
          <p:spPr>
            <a:xfrm>
              <a:off x="9293984" y="4636623"/>
              <a:ext cx="1352471" cy="1318145"/>
            </a:xfrm>
            <a:prstGeom prst="rect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32" dirty="0"/>
                <a:t>Power BI Service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AB1C75CC-4981-43EC-971B-AAA7467E5EE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28896" y="5341173"/>
              <a:ext cx="965088" cy="89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1F02305-7ED3-481B-9B38-EA6748309FC5}"/>
                </a:ext>
              </a:extLst>
            </p:cNvPr>
            <p:cNvSpPr/>
            <p:nvPr/>
          </p:nvSpPr>
          <p:spPr>
            <a:xfrm>
              <a:off x="7197034" y="4887355"/>
              <a:ext cx="1027542" cy="962801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816" dirty="0" err="1">
                  <a:solidFill>
                    <a:schemeClr val="tx2">
                      <a:lumMod val="90000"/>
                      <a:lumOff val="10000"/>
                    </a:schemeClr>
                  </a:solidFill>
                </a:rPr>
                <a:t>iFrame</a:t>
              </a:r>
              <a:endParaRPr lang="en-US" sz="816" dirty="0">
                <a:solidFill>
                  <a:schemeClr val="tx2">
                    <a:lumMod val="90000"/>
                    <a:lumOff val="10000"/>
                  </a:schemeClr>
                </a:solidFill>
              </a:endParaRPr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B9B0A565-D1BB-419D-839B-1896CD38FBDC}"/>
                </a:ext>
              </a:extLst>
            </p:cNvPr>
            <p:cNvSpPr/>
            <p:nvPr/>
          </p:nvSpPr>
          <p:spPr bwMode="auto">
            <a:xfrm>
              <a:off x="7350291" y="4976835"/>
              <a:ext cx="721026" cy="648736"/>
            </a:xfrm>
            <a:prstGeom prst="roundRect">
              <a:avLst/>
            </a:prstGeom>
            <a:solidFill>
              <a:srgbClr val="580058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13271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02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Power BI</a:t>
              </a:r>
            </a:p>
            <a:p>
              <a:pPr algn="ctr" defTabSz="713271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02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Embed Token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05136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C80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E937B5-EEC5-4A90-B64D-DD9A5D2B9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Call to Action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3E03FB-887C-4E46-9C01-0D4C03AA89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378083"/>
            <a:ext cx="11239464" cy="2735877"/>
          </a:xfrm>
        </p:spPr>
        <p:txBody>
          <a:bodyPr/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Complete the Developer for Power BI with .NET Core tutorials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Fill out the tutorial survey form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Enter the camper competition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Come back next month for our Power BI PowerShell sessions</a:t>
            </a:r>
          </a:p>
        </p:txBody>
      </p:sp>
    </p:spTree>
    <p:extLst>
      <p:ext uri="{BB962C8B-B14F-4D97-AF65-F5344CB8AC3E}">
        <p14:creationId xmlns:p14="http://schemas.microsoft.com/office/powerpoint/2010/main" val="1582695644"/>
      </p:ext>
    </p:extLst>
  </p:cSld>
  <p:clrMapOvr>
    <a:masterClrMapping/>
  </p:clrMapOvr>
  <p:transition>
    <p:fad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7BF15BD-001C-49B3-9A01-B39DEDA47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1F6BD0B-C4D8-42DE-A3A7-50D8219CE6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42092" y="2355794"/>
            <a:ext cx="7796829" cy="3200876"/>
          </a:xfrm>
        </p:spPr>
        <p:txBody>
          <a:bodyPr/>
          <a:lstStyle/>
          <a:p>
            <a:pPr marL="466298" indent="-466298">
              <a:buFont typeface="Wingdings" panose="05000000000000000000" pitchFamily="2" charset="2"/>
              <a:buChar char="ü"/>
            </a:pPr>
            <a:r>
              <a:rPr lang="en-US" dirty="0"/>
              <a:t>Tutorial Introduction</a:t>
            </a:r>
          </a:p>
          <a:p>
            <a:pPr marL="466298" indent="-466298">
              <a:buFont typeface="Wingdings" panose="05000000000000000000" pitchFamily="2" charset="2"/>
              <a:buChar char="ü"/>
            </a:pPr>
            <a:r>
              <a:rPr lang="en-US" dirty="0"/>
              <a:t>Developing with .NET Core</a:t>
            </a:r>
          </a:p>
          <a:p>
            <a:pPr marL="466298" indent="-466298">
              <a:buFont typeface="Wingdings" panose="05000000000000000000" pitchFamily="2" charset="2"/>
              <a:buChar char="ü"/>
            </a:pPr>
            <a:r>
              <a:rPr lang="en-US" dirty="0"/>
              <a:t>Introducing </a:t>
            </a:r>
            <a:r>
              <a:rPr lang="en-US" sz="2000" b="1" dirty="0" err="1">
                <a:latin typeface="Lucida Console" panose="020B0609040504020204" pitchFamily="49" charset="0"/>
              </a:rPr>
              <a:t>Microsoft.Identity.Web</a:t>
            </a:r>
            <a:endParaRPr lang="en-US" b="1" dirty="0">
              <a:latin typeface="Lucida Console" panose="020B0609040504020204" pitchFamily="49" charset="0"/>
            </a:endParaRPr>
          </a:p>
          <a:p>
            <a:pPr marL="466298" indent="-466298">
              <a:buFont typeface="Wingdings" panose="05000000000000000000" pitchFamily="2" charset="2"/>
              <a:buChar char="ü"/>
            </a:pPr>
            <a:r>
              <a:rPr lang="en-US" dirty="0"/>
              <a:t>Calling the Power BI Service API</a:t>
            </a:r>
          </a:p>
          <a:p>
            <a:pPr marL="466298" indent="-466298">
              <a:buFont typeface="Wingdings" panose="05000000000000000000" pitchFamily="2" charset="2"/>
              <a:buChar char="ü"/>
            </a:pPr>
            <a:r>
              <a:rPr lang="en-US" dirty="0"/>
              <a:t>Programming the Power BI JavaScript API</a:t>
            </a:r>
          </a:p>
          <a:p>
            <a:pPr marL="466298" indent="-466298">
              <a:buFont typeface="Wingdings" panose="05000000000000000000" pitchFamily="2" charset="2"/>
              <a:buChar char="ü"/>
            </a:pPr>
            <a:r>
              <a:rPr lang="en-US" dirty="0"/>
              <a:t>Adding TypeScript Support to a.NET Core Project</a:t>
            </a:r>
          </a:p>
          <a:p>
            <a:pPr marL="466298" indent="-466298">
              <a:buFont typeface="Wingdings" panose="05000000000000000000" pitchFamily="2" charset="2"/>
              <a:buChar char="ü"/>
            </a:pPr>
            <a:r>
              <a:rPr lang="en-US" dirty="0"/>
              <a:t>Programming with Multi-Resource Embed Tokens</a:t>
            </a:r>
          </a:p>
        </p:txBody>
      </p:sp>
    </p:spTree>
    <p:extLst>
      <p:ext uri="{BB962C8B-B14F-4D97-AF65-F5344CB8AC3E}">
        <p14:creationId xmlns:p14="http://schemas.microsoft.com/office/powerpoint/2010/main" val="2805748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C80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>
          <a:xfrm>
            <a:off x="1426672" y="2185923"/>
            <a:ext cx="7604124" cy="3629025"/>
          </a:xfrm>
        </p:spPr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Questions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D8A1489-8FB9-4FBF-BA2F-7EA5E6B44437}"/>
              </a:ext>
            </a:extLst>
          </p:cNvPr>
          <p:cNvSpPr/>
          <p:nvPr/>
        </p:nvSpPr>
        <p:spPr bwMode="auto">
          <a:xfrm>
            <a:off x="169682" y="6268825"/>
            <a:ext cx="2215299" cy="650449"/>
          </a:xfrm>
          <a:prstGeom prst="rect">
            <a:avLst/>
          </a:prstGeom>
          <a:solidFill>
            <a:srgbClr val="F2C80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82810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29903E-97E2-43E4-A9CB-D598D7AA8A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 dirty="0"/>
              <a:t>User-Owns-Data Sample Application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32D96F-0ACE-4C36-A80F-E267181DD72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6712" y="1243471"/>
            <a:ext cx="11238194" cy="873701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Stored in a GitHub repository for easy download</a:t>
            </a:r>
          </a:p>
          <a:p>
            <a:pPr lvl="1"/>
            <a:r>
              <a:rPr lang="en-US" sz="2000" dirty="0">
                <a:hlinkClick r:id="rId2"/>
              </a:rPr>
              <a:t>https://github.com/PowerBiDevCamp/NetCore-UserOwnsData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1A4E6E4-0DB5-4280-AF88-26307F1B15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977"/>
          <a:stretch/>
        </p:blipFill>
        <p:spPr>
          <a:xfrm>
            <a:off x="1017281" y="2349445"/>
            <a:ext cx="7473577" cy="3991667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780291615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42FCD-6759-4B3A-AC57-138146B03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Tutorial: Developing for Power BI using .NET Core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41485A-EB17-4609-9B0B-DBAA6352D35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378083"/>
            <a:ext cx="11239464" cy="377476"/>
          </a:xfrm>
        </p:spPr>
        <p:txBody>
          <a:bodyPr/>
          <a:lstStyle/>
          <a:p>
            <a:pPr lvl="1"/>
            <a:r>
              <a:rPr lang="en-US" dirty="0">
                <a:hlinkClick r:id="rId2"/>
              </a:rPr>
              <a:t>https://github.com/PowerBiDevCamp/NetCore-UserOwnsData-Tutorial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636704-A20D-43BA-8657-C6AAFBBA27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836" y="1888601"/>
            <a:ext cx="10419642" cy="4883988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5DA0273C-3A6F-4B46-A296-FE2F46B94164}"/>
              </a:ext>
            </a:extLst>
          </p:cNvPr>
          <p:cNvSpPr/>
          <p:nvPr/>
        </p:nvSpPr>
        <p:spPr bwMode="auto">
          <a:xfrm>
            <a:off x="452176" y="6250068"/>
            <a:ext cx="663191" cy="377476"/>
          </a:xfrm>
          <a:prstGeom prst="rightArrow">
            <a:avLst/>
          </a:prstGeom>
          <a:solidFill>
            <a:srgbClr val="C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0ABD9F1-3DEB-4D78-B76A-193A396336F1}"/>
              </a:ext>
            </a:extLst>
          </p:cNvPr>
          <p:cNvGrpSpPr/>
          <p:nvPr/>
        </p:nvGrpSpPr>
        <p:grpSpPr>
          <a:xfrm>
            <a:off x="2310601" y="2156350"/>
            <a:ext cx="10235743" cy="4749281"/>
            <a:chOff x="2310601" y="2156350"/>
            <a:chExt cx="10235743" cy="4749281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A445A9D-B82A-4360-A7C6-BCDD542FC82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27077" y="2156350"/>
              <a:ext cx="6919267" cy="4749281"/>
            </a:xfrm>
            <a:prstGeom prst="rect">
              <a:avLst/>
            </a:prstGeom>
          </p:spPr>
        </p:pic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6C7045E4-2546-445F-AAAE-8942DBB5A93D}"/>
                </a:ext>
              </a:extLst>
            </p:cNvPr>
            <p:cNvSpPr/>
            <p:nvPr/>
          </p:nvSpPr>
          <p:spPr bwMode="auto">
            <a:xfrm rot="20655438">
              <a:off x="2310601" y="5437831"/>
              <a:ext cx="3274836" cy="759701"/>
            </a:xfrm>
            <a:prstGeom prst="rightArrow">
              <a:avLst>
                <a:gd name="adj1" fmla="val 50000"/>
                <a:gd name="adj2" fmla="val 69062"/>
              </a:avLst>
            </a:prstGeom>
            <a:solidFill>
              <a:srgbClr val="C0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6836319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FC601-BBDF-48B0-ABCA-BE3DE200C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Tutorial Exercise Flow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5390E0-2B8F-44DC-BE3F-B87F62C4C8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378083"/>
            <a:ext cx="11239464" cy="4182427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Exercise 1: Create a New .NET Core MVC Web Application Project</a:t>
            </a:r>
          </a:p>
          <a:p>
            <a:pPr>
              <a:lnSpc>
                <a:spcPct val="150000"/>
              </a:lnSpc>
            </a:pPr>
            <a:r>
              <a:rPr lang="en-US" dirty="0"/>
              <a:t>Exercise 2: Implement User Login using </a:t>
            </a:r>
            <a:r>
              <a:rPr lang="en-US" dirty="0" err="1"/>
              <a:t>Microsoft.Identity.Web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Exercise 3: Call the Power BI Service API</a:t>
            </a:r>
          </a:p>
          <a:p>
            <a:pPr>
              <a:lnSpc>
                <a:spcPct val="150000"/>
              </a:lnSpc>
            </a:pPr>
            <a:r>
              <a:rPr lang="en-US" dirty="0"/>
              <a:t>Exercise 4: Embedding a Report using powerbi.js</a:t>
            </a:r>
          </a:p>
          <a:p>
            <a:pPr>
              <a:lnSpc>
                <a:spcPct val="150000"/>
              </a:lnSpc>
            </a:pPr>
            <a:r>
              <a:rPr lang="en-US" dirty="0"/>
              <a:t>Exercise 5: Adding TypeScript Support to a .NET Core Project</a:t>
            </a:r>
          </a:p>
          <a:p>
            <a:pPr>
              <a:lnSpc>
                <a:spcPct val="150000"/>
              </a:lnSpc>
            </a:pPr>
            <a:r>
              <a:rPr lang="en-US" dirty="0"/>
              <a:t>Exercise 6: Creating a View Model for App Workspaces</a:t>
            </a:r>
          </a:p>
        </p:txBody>
      </p:sp>
    </p:spTree>
    <p:extLst>
      <p:ext uri="{BB962C8B-B14F-4D97-AF65-F5344CB8AC3E}">
        <p14:creationId xmlns:p14="http://schemas.microsoft.com/office/powerpoint/2010/main" val="506753607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Dynamics 365">
  <a:themeElements>
    <a:clrScheme name="Custom 4">
      <a:dk1>
        <a:srgbClr val="3C3C41"/>
      </a:dk1>
      <a:lt1>
        <a:srgbClr val="FFFFFF"/>
      </a:lt1>
      <a:dk2>
        <a:srgbClr val="002060"/>
      </a:dk2>
      <a:lt2>
        <a:srgbClr val="FFFFFF"/>
      </a:lt2>
      <a:accent1>
        <a:srgbClr val="F2C80F"/>
      </a:accent1>
      <a:accent2>
        <a:srgbClr val="BF9000"/>
      </a:accent2>
      <a:accent3>
        <a:srgbClr val="87CBFF"/>
      </a:accent3>
      <a:accent4>
        <a:srgbClr val="2F75FF"/>
      </a:accent4>
      <a:accent5>
        <a:srgbClr val="002D89"/>
      </a:accent5>
      <a:accent6>
        <a:srgbClr val="1BFFE2"/>
      </a:accent6>
      <a:hlink>
        <a:srgbClr val="0078D4"/>
      </a:hlink>
      <a:folHlink>
        <a:srgbClr val="0078D4"/>
      </a:folHlink>
    </a:clrScheme>
    <a:fontScheme name="Dynamics 36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4" id="{8EF47BD7-F710-45A9-8AE8-D03654F6711E}" vid="{3CF6A8A8-DA63-4A8A-A544-BAFFF90A76C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937CBA2829AB54C847AA138BDB6DD62" ma:contentTypeVersion="6" ma:contentTypeDescription="Create a new document." ma:contentTypeScope="" ma:versionID="0f7e39fa3406a6f330081ac46f53a9d2">
  <xsd:schema xmlns:xsd="http://www.w3.org/2001/XMLSchema" xmlns:xs="http://www.w3.org/2001/XMLSchema" xmlns:p="http://schemas.microsoft.com/office/2006/metadata/properties" xmlns:ns2="ef38329b-e139-4eb4-9d7a-1b84c79a6610" targetNamespace="http://schemas.microsoft.com/office/2006/metadata/properties" ma:root="true" ma:fieldsID="c5e10262f8d934c139771ac03f38712c" ns2:_="">
    <xsd:import namespace="ef38329b-e139-4eb4-9d7a-1b84c79a661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f38329b-e139-4eb4-9d7a-1b84c79a661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990F116-B58F-4255-B05B-DA3808E0E5C6}">
  <ds:schemaRefs>
    <ds:schemaRef ds:uri="http://schemas.openxmlformats.org/package/2006/metadata/core-properties"/>
    <ds:schemaRef ds:uri="http://purl.org/dc/elements/1.1/"/>
    <ds:schemaRef ds:uri="http://www.w3.org/XML/1998/namespace"/>
    <ds:schemaRef ds:uri="http://schemas.microsoft.com/office/2006/documentManagement/types"/>
    <ds:schemaRef ds:uri="ef38329b-e139-4eb4-9d7a-1b84c79a6610"/>
    <ds:schemaRef ds:uri="http://purl.org/dc/terms/"/>
    <ds:schemaRef ds:uri="http://purl.org/dc/dcmitype/"/>
    <ds:schemaRef ds:uri="http://schemas.microsoft.com/office/infopath/2007/PartnerControls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4052A8C-2220-4E4B-95E2-C05C9863F10E}">
  <ds:schemaRefs>
    <ds:schemaRef ds:uri="ef38329b-e139-4eb4-9d7a-1b84c79a6610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893</TotalTime>
  <Words>1791</Words>
  <Application>Microsoft Office PowerPoint</Application>
  <PresentationFormat>Custom</PresentationFormat>
  <Paragraphs>309</Paragraphs>
  <Slides>62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70" baseType="lpstr">
      <vt:lpstr>Arial</vt:lpstr>
      <vt:lpstr>Arial Black</vt:lpstr>
      <vt:lpstr>Lucida Console</vt:lpstr>
      <vt:lpstr>Segoe UI</vt:lpstr>
      <vt:lpstr>Segoe UI Light</vt:lpstr>
      <vt:lpstr>Segoe UI Semibold</vt:lpstr>
      <vt:lpstr>Wingdings</vt:lpstr>
      <vt:lpstr>Dynamics 365</vt:lpstr>
      <vt:lpstr>Microsoft Power BI</vt:lpstr>
      <vt:lpstr>Power BI Dev Camp – Session 1 Developing for Power BI with .NET Core</vt:lpstr>
      <vt:lpstr>Welcome to Power BI Dev Camp</vt:lpstr>
      <vt:lpstr>Agenda</vt:lpstr>
      <vt:lpstr>Power BI Embedding – The Big Picture</vt:lpstr>
      <vt:lpstr>Choosing the Correct Embedding Model</vt:lpstr>
      <vt:lpstr>User-Owns-Data Sample Application</vt:lpstr>
      <vt:lpstr>Tutorial: Developing for Power BI using .NET Core</vt:lpstr>
      <vt:lpstr>Tutorial Exercise Flow</vt:lpstr>
      <vt:lpstr>Copying-and-Pasting Code</vt:lpstr>
      <vt:lpstr>Agenda</vt:lpstr>
      <vt:lpstr>Install .NET Core SDK</vt:lpstr>
      <vt:lpstr>.NET Core CLI</vt:lpstr>
      <vt:lpstr>Understanding Dependency Injection is Essential</vt:lpstr>
      <vt:lpstr>Exercise 1 Create a New .NET Core MVC Web Application Project</vt:lpstr>
      <vt:lpstr>C# Extension for Visual Studio Code</vt:lpstr>
      <vt:lpstr>Agenda</vt:lpstr>
      <vt:lpstr>Introducing Microsoft.Identity.Web</vt:lpstr>
      <vt:lpstr>Microsoft Authentication Libraries</vt:lpstr>
      <vt:lpstr>Exercise 2 Implement User Login using Microsoft.Identity.Web</vt:lpstr>
      <vt:lpstr>Creating Azure AD Application with PowerShell</vt:lpstr>
      <vt:lpstr>Azure AD Configuration in appsettings.json</vt:lpstr>
      <vt:lpstr>Enabling Authentication with Microsoft.Identity.Web</vt:lpstr>
      <vt:lpstr>Adding Sign in / Sign Out Links</vt:lpstr>
      <vt:lpstr>ASP.NET Supports Route Authorization</vt:lpstr>
      <vt:lpstr>Starting a .NET Core Debugging Session</vt:lpstr>
      <vt:lpstr>Visual Studio 2019 versus Visual Studio Code</vt:lpstr>
      <vt:lpstr>Agenda</vt:lpstr>
      <vt:lpstr>What Is the Power BI Service API?</vt:lpstr>
      <vt:lpstr>Calling the Power BI Service API Direct REST calls without using the Power BI .NET SDK</vt:lpstr>
      <vt:lpstr>Power BI .NET SDK</vt:lpstr>
      <vt:lpstr>Migrating to v3 of the Power BI .NET SDK</vt:lpstr>
      <vt:lpstr>Exercise 3 Call the Power BI Service API</vt:lpstr>
      <vt:lpstr>Adding Support for Token Acquisition</vt:lpstr>
      <vt:lpstr>Adding Support for Acquiring Access Tokens</vt:lpstr>
      <vt:lpstr>Call GetReportInGroupAsync to Get Embedding Data</vt:lpstr>
      <vt:lpstr>Accessing PowerBiServiceApi from a Controller</vt:lpstr>
      <vt:lpstr>Displaying Data from the View Model</vt:lpstr>
      <vt:lpstr>Exercise 3 Finale</vt:lpstr>
      <vt:lpstr>Agenda</vt:lpstr>
      <vt:lpstr>Exercise 4 Embedding a Report using powerbi.js</vt:lpstr>
      <vt:lpstr>Creating a Simple View To Embed a Report</vt:lpstr>
      <vt:lpstr>Retrieving Data from the Report View Model</vt:lpstr>
      <vt:lpstr>Embedding a Report using powerbi.js</vt:lpstr>
      <vt:lpstr>Dynamically Resizing the Embed Container</vt:lpstr>
      <vt:lpstr>Agenda</vt:lpstr>
      <vt:lpstr>Exercise 5 Adding TypeScript/Webpack Support to a .NET Core Project</vt:lpstr>
      <vt:lpstr>Adding Node.js Support for TypeScript Compilation</vt:lpstr>
      <vt:lpstr>Running npm install</vt:lpstr>
      <vt:lpstr>Understanding Webpack and Dynamic Module Loading</vt:lpstr>
      <vt:lpstr>Running npm build</vt:lpstr>
      <vt:lpstr>Updating UserOwnsData.csproj</vt:lpstr>
      <vt:lpstr>Running dotnet build</vt:lpstr>
      <vt:lpstr>Programming the PBI JS API using TypeScript</vt:lpstr>
      <vt:lpstr>Exercise 6 Creating a View Model for App Workspaces</vt:lpstr>
      <vt:lpstr>Creating the User Experience</vt:lpstr>
      <vt:lpstr>Camper Competition</vt:lpstr>
      <vt:lpstr>Agenda</vt:lpstr>
      <vt:lpstr>Programming with Multi-Resource Embed Tokens</vt:lpstr>
      <vt:lpstr>Call to Action</vt:lpstr>
      <vt:lpstr>Summary</vt:lpstr>
      <vt:lpstr>Questions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&lt;Speech title here&gt;</dc:subject>
  <dc:creator>Arvind Dutta</dc:creator>
  <cp:keywords/>
  <dc:description>Template: Ariel Butz; ZUM Communications
Formatting: 
Audience Type:</dc:description>
  <cp:lastModifiedBy>Ted Pattison</cp:lastModifiedBy>
  <cp:revision>67</cp:revision>
  <cp:lastPrinted>2019-05-02T20:11:39Z</cp:lastPrinted>
  <dcterms:created xsi:type="dcterms:W3CDTF">2018-09-21T01:16:59Z</dcterms:created>
  <dcterms:modified xsi:type="dcterms:W3CDTF">2020-08-27T14:26:48Z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0x0101000937CBA2829AB54C847AA138BDB6DD62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MSIP_Label_074e257c-5848-4582-9a6f-34a182080e71_Enabled">
    <vt:lpwstr>True</vt:lpwstr>
  </property>
  <property fmtid="{D5CDD505-2E9C-101B-9397-08002B2CF9AE}" pid="12" name="MSIP_Label_074e257c-5848-4582-9a6f-34a182080e71_SiteId">
    <vt:lpwstr>72f988bf-86f1-41af-91ab-2d7cd011db47</vt:lpwstr>
  </property>
  <property fmtid="{D5CDD505-2E9C-101B-9397-08002B2CF9AE}" pid="13" name="MSIP_Label_074e257c-5848-4582-9a6f-34a182080e71_Owner">
    <vt:lpwstr>ardutt@microsoft.com</vt:lpwstr>
  </property>
  <property fmtid="{D5CDD505-2E9C-101B-9397-08002B2CF9AE}" pid="14" name="MSIP_Label_074e257c-5848-4582-9a6f-34a182080e71_SetDate">
    <vt:lpwstr>2018-11-05T15:21:43.0442766Z</vt:lpwstr>
  </property>
  <property fmtid="{D5CDD505-2E9C-101B-9397-08002B2CF9AE}" pid="15" name="MSIP_Label_074e257c-5848-4582-9a6f-34a182080e71_Name">
    <vt:lpwstr>Confidential</vt:lpwstr>
  </property>
  <property fmtid="{D5CDD505-2E9C-101B-9397-08002B2CF9AE}" pid="16" name="MSIP_Label_074e257c-5848-4582-9a6f-34a182080e71_Application">
    <vt:lpwstr>Microsoft Azure Information Protection</vt:lpwstr>
  </property>
  <property fmtid="{D5CDD505-2E9C-101B-9397-08002B2CF9AE}" pid="17" name="MSIP_Label_074e257c-5848-4582-9a6f-34a182080e71_Extended_MSFT_Method">
    <vt:lpwstr>Manual</vt:lpwstr>
  </property>
  <property fmtid="{D5CDD505-2E9C-101B-9397-08002B2CF9AE}" pid="18" name="MSIP_Label_1a19d03a-48bc-4359-8038-5b5f6d5847c3_Enabled">
    <vt:lpwstr>True</vt:lpwstr>
  </property>
  <property fmtid="{D5CDD505-2E9C-101B-9397-08002B2CF9AE}" pid="19" name="MSIP_Label_1a19d03a-48bc-4359-8038-5b5f6d5847c3_SiteId">
    <vt:lpwstr>72f988bf-86f1-41af-91ab-2d7cd011db47</vt:lpwstr>
  </property>
  <property fmtid="{D5CDD505-2E9C-101B-9397-08002B2CF9AE}" pid="20" name="MSIP_Label_1a19d03a-48bc-4359-8038-5b5f6d5847c3_SetDate">
    <vt:lpwstr>2018-11-05T15:21:43.0442766Z</vt:lpwstr>
  </property>
  <property fmtid="{D5CDD505-2E9C-101B-9397-08002B2CF9AE}" pid="21" name="MSIP_Label_1a19d03a-48bc-4359-8038-5b5f6d5847c3_Name">
    <vt:lpwstr>Any User (No Protection)</vt:lpwstr>
  </property>
  <property fmtid="{D5CDD505-2E9C-101B-9397-08002B2CF9AE}" pid="22" name="MSIP_Label_1a19d03a-48bc-4359-8038-5b5f6d5847c3_Extended_MSFT_Method">
    <vt:lpwstr>Manual</vt:lpwstr>
  </property>
  <property fmtid="{D5CDD505-2E9C-101B-9397-08002B2CF9AE}" pid="23" name="Sensitivity">
    <vt:lpwstr>Confidential Any User (No Protection)</vt:lpwstr>
  </property>
  <property fmtid="{D5CDD505-2E9C-101B-9397-08002B2CF9AE}" pid="24" name="AuthorIds_UIVersion_47104">
    <vt:lpwstr>18</vt:lpwstr>
  </property>
</Properties>
</file>